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Ex3.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57" r:id="rId6"/>
    <p:sldId id="269" r:id="rId7"/>
    <p:sldId id="259" r:id="rId8"/>
    <p:sldId id="272" r:id="rId9"/>
    <p:sldId id="271" r:id="rId10"/>
    <p:sldId id="260" r:id="rId11"/>
    <p:sldId id="273" r:id="rId12"/>
    <p:sldId id="274" r:id="rId13"/>
    <p:sldId id="261" r:id="rId14"/>
    <p:sldId id="276" r:id="rId15"/>
    <p:sldId id="277" r:id="rId16"/>
    <p:sldId id="278" r:id="rId17"/>
    <p:sldId id="279" r:id="rId18"/>
    <p:sldId id="280" r:id="rId19"/>
    <p:sldId id="281" r:id="rId20"/>
    <p:sldId id="283" r:id="rId21"/>
    <p:sldId id="282" r:id="rId22"/>
    <p:sldId id="284" r:id="rId23"/>
    <p:sldId id="285" r:id="rId24"/>
    <p:sldId id="286" r:id="rId25"/>
    <p:sldId id="287" r:id="rId26"/>
    <p:sldId id="288" r:id="rId27"/>
    <p:sldId id="289" r:id="rId28"/>
    <p:sldId id="290" r:id="rId29"/>
    <p:sldId id="291" r:id="rId30"/>
    <p:sldId id="301" r:id="rId31"/>
    <p:sldId id="292" r:id="rId32"/>
    <p:sldId id="293" r:id="rId33"/>
    <p:sldId id="295" r:id="rId34"/>
    <p:sldId id="296" r:id="rId35"/>
    <p:sldId id="297"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3C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01414A-169A-4C3B-B030-104100243B05}" v="118" dt="2021-05-31T19:14:59.001"/>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6" autoAdjust="0"/>
    <p:restoredTop sz="94660"/>
  </p:normalViewPr>
  <p:slideViewPr>
    <p:cSldViewPr snapToGrid="0">
      <p:cViewPr varScale="1">
        <p:scale>
          <a:sx n="82" d="100"/>
          <a:sy n="82" d="100"/>
        </p:scale>
        <p:origin x="581" y="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 Id="rId4" Type="http://schemas.openxmlformats.org/officeDocument/2006/relationships/themeOverride" Target="../theme/themeOverride3.xml"/></Relationships>
</file>

<file path=ppt/charts/_rels/chartEx3.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 Id="rId4"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200" dirty="0">
                <a:latin typeface="Times New Roman" panose="02020603050405020304" pitchFamily="18" charset="0"/>
                <a:cs typeface="Times New Roman" panose="02020603050405020304" pitchFamily="18" charset="0"/>
              </a:rPr>
              <a:t>53 Identified Mistake Types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6.1454284281189438E-2"/>
          <c:y val="0.1886126168324456"/>
          <c:w val="0.45266294300660448"/>
          <c:h val="0.6639133233808644"/>
        </c:manualLayout>
      </c:layout>
      <c:doughnutChart>
        <c:varyColors val="1"/>
        <c:ser>
          <c:idx val="0"/>
          <c:order val="0"/>
          <c:tx>
            <c:strRef>
              <c:f>Sheet1!$B$1</c:f>
              <c:strCache>
                <c:ptCount val="1"/>
                <c:pt idx="0">
                  <c:v>53 Identified Mistake Types</c:v>
                </c:pt>
              </c:strCache>
            </c:strRef>
          </c:tx>
          <c:dPt>
            <c:idx val="0"/>
            <c:bubble3D val="0"/>
            <c:spPr>
              <a:solidFill>
                <a:schemeClr val="accent1"/>
              </a:solidFill>
              <a:ln>
                <a:noFill/>
              </a:ln>
              <a:effectLst>
                <a:outerShdw blurRad="254000" sx="90000" sy="90000" algn="ctr" rotWithShape="0">
                  <a:prstClr val="black">
                    <a:alpha val="20000"/>
                  </a:prstClr>
                </a:outerShdw>
              </a:effectLst>
            </c:spPr>
            <c:extLst>
              <c:ext xmlns:c16="http://schemas.microsoft.com/office/drawing/2014/chart" uri="{C3380CC4-5D6E-409C-BE32-E72D297353CC}">
                <c16:uniqueId val="{00000001-414A-4DEC-831D-2DBE46C2057A}"/>
              </c:ext>
            </c:extLst>
          </c:dPt>
          <c:dPt>
            <c:idx val="1"/>
            <c:bubble3D val="0"/>
            <c:spPr>
              <a:solidFill>
                <a:schemeClr val="accent2"/>
              </a:solidFill>
              <a:ln>
                <a:noFill/>
              </a:ln>
              <a:effectLst>
                <a:outerShdw blurRad="254000" sx="90000" sy="90000" algn="ctr" rotWithShape="0">
                  <a:prstClr val="black">
                    <a:alpha val="20000"/>
                  </a:prstClr>
                </a:outerShdw>
              </a:effectLst>
            </c:spPr>
            <c:extLst>
              <c:ext xmlns:c16="http://schemas.microsoft.com/office/drawing/2014/chart" uri="{C3380CC4-5D6E-409C-BE32-E72D297353CC}">
                <c16:uniqueId val="{00000003-414A-4DEC-831D-2DBE46C2057A}"/>
              </c:ext>
            </c:extLst>
          </c:dPt>
          <c:dLbls>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Mistake Type detection under research</c:v>
                </c:pt>
                <c:pt idx="1">
                  <c:v>Mistakes Types detection successful</c:v>
                </c:pt>
              </c:strCache>
            </c:strRef>
          </c:cat>
          <c:val>
            <c:numRef>
              <c:f>Sheet1!$B$2:$B$3</c:f>
              <c:numCache>
                <c:formatCode>General</c:formatCode>
                <c:ptCount val="2"/>
                <c:pt idx="0">
                  <c:v>37</c:v>
                </c:pt>
                <c:pt idx="1">
                  <c:v>16</c:v>
                </c:pt>
              </c:numCache>
            </c:numRef>
          </c:val>
          <c:extLst>
            <c:ext xmlns:c16="http://schemas.microsoft.com/office/drawing/2014/chart" uri="{C3380CC4-5D6E-409C-BE32-E72D297353CC}">
              <c16:uniqueId val="{00000004-414A-4DEC-831D-2DBE46C2057A}"/>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1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Entry>
      <c:legendEntry>
        <c:idx val="1"/>
        <c:txPr>
          <a:bodyPr rot="0" spcFirstLastPara="1" vertOverflow="ellipsis" vert="horz" wrap="square" anchor="ctr" anchorCtr="1"/>
          <a:lstStyle/>
          <a:p>
            <a:pPr>
              <a:defRPr sz="11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Entry>
      <c:layout>
        <c:manualLayout>
          <c:xMode val="edge"/>
          <c:yMode val="edge"/>
          <c:x val="0.52357776380846732"/>
          <c:y val="0.20548417017720255"/>
          <c:w val="0.46284907416224286"/>
          <c:h val="0.6505136575657032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27</cx:pt>
          <cx:pt idx="1">9</cx:pt>
        </cx:lvl>
      </cx:numDim>
    </cx:data>
  </cx:chartData>
  <cx:chart>
    <cx:plotArea>
      <cx:plotAreaRegion>
        <cx:series layoutId="treemap" uniqueId="{1CB38B44-1F20-42CB-B7E8-0CD269995F63}">
          <cx:tx>
            <cx:txData>
              <cx:f>Sheet1!$B$1</cx:f>
              <cx:v>36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9</cx:pt>
          <cx:pt idx="1">1</cx:pt>
        </cx:lvl>
      </cx:numDim>
    </cx:data>
  </cx:chartData>
  <cx:chart>
    <cx:plotArea>
      <cx:plotAreaRegion>
        <cx:series layoutId="treemap" uniqueId="{1CB38B44-1F20-42CB-B7E8-0CD269995F63}">
          <cx:tx>
            <cx:txData>
              <cx:f>Sheet1!$B$1</cx:f>
              <cx:v>26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Mistakes Detection under research</cx:pt>
          <cx:pt idx="1">Mistakes Detection successful</cx:pt>
        </cx:lvl>
      </cx:strDim>
      <cx:numDim type="size">
        <cx:f>Sheet1!$B$2:$B$3</cx:f>
        <cx:lvl ptCount="2" formatCode="General">
          <cx:pt idx="0">1</cx:pt>
          <cx:pt idx="1">6</cx:pt>
        </cx:lvl>
      </cx:numDim>
    </cx:data>
  </cx:chartData>
  <cx:chart>
    <cx:plotArea>
      <cx:plotAreaRegion>
        <cx:series layoutId="treemap" uniqueId="{1CB38B44-1F20-42CB-B7E8-0CD269995F63}">
          <cx:tx>
            <cx:txData>
              <cx:f>Sheet1!$B$1</cx:f>
              <cx:v>26 Mistake Types Detection</cx:v>
            </cx:txData>
          </cx:tx>
          <cx:dataLabels>
            <cx:txPr>
              <a:bodyPr spcFirstLastPara="1" vertOverflow="ellipsis" horzOverflow="overflow" wrap="square" lIns="0" tIns="0" rIns="0" bIns="0" anchor="ctr" anchorCtr="1"/>
              <a:lstStyle/>
              <a:p>
                <a:pPr algn="ctr" rtl="0">
                  <a:defRPr sz="6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600" b="0" i="0" u="none" strike="noStrike" kern="1200" baseline="0">
                  <a:solidFill>
                    <a:schemeClr val="bg1"/>
                  </a:solidFill>
                  <a:latin typeface="Times New Roman" panose="02020603050405020304" pitchFamily="18" charset="0"/>
                  <a:cs typeface="Times New Roman" panose="02020603050405020304" pitchFamily="18" charset="0"/>
                </a:endParaRPr>
              </a:p>
            </cx:txPr>
            <cx:visibility seriesName="0" categoryName="0" value="1"/>
            <cx:separator>, </cx:separator>
          </cx:dataLabels>
          <cx:dataId val="0"/>
          <cx:layoutPr/>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DDEAAE-DE55-45A3-A4F7-3874E0140D3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E4D23657-D1E8-4B22-974B-8DC90813F51B}">
      <dgm:prSet phldrT="[Text]"/>
      <dgm:spPr/>
      <dgm:t>
        <a:bodyPr/>
        <a:lstStyle/>
        <a:p>
          <a:r>
            <a:rPr lang="en-US" dirty="0"/>
            <a:t>Compare the class diagrams</a:t>
          </a:r>
        </a:p>
      </dgm:t>
    </dgm:pt>
    <dgm:pt modelId="{89EF0911-2234-42D0-AEF3-7FADAFD12999}" type="parTrans" cxnId="{99F95D8E-A851-4953-A3C5-9BF7753ED9FA}">
      <dgm:prSet/>
      <dgm:spPr/>
      <dgm:t>
        <a:bodyPr/>
        <a:lstStyle/>
        <a:p>
          <a:endParaRPr lang="en-US"/>
        </a:p>
      </dgm:t>
    </dgm:pt>
    <dgm:pt modelId="{529487B0-19AA-4AAC-8F83-CF2C113EB84D}" type="sibTrans" cxnId="{99F95D8E-A851-4953-A3C5-9BF7753ED9FA}">
      <dgm:prSet/>
      <dgm:spPr/>
      <dgm:t>
        <a:bodyPr/>
        <a:lstStyle/>
        <a:p>
          <a:endParaRPr lang="en-US"/>
        </a:p>
      </dgm:t>
    </dgm:pt>
    <dgm:pt modelId="{EF034794-D109-40B6-8FA2-8971C3123AB6}">
      <dgm:prSet phldrT="[Text]"/>
      <dgm:spPr/>
      <dgm:t>
        <a:bodyPr/>
        <a:lstStyle/>
        <a:p>
          <a:r>
            <a:rPr lang="en-US" dirty="0"/>
            <a:t>Establish Mappings</a:t>
          </a:r>
        </a:p>
      </dgm:t>
    </dgm:pt>
    <dgm:pt modelId="{64D09C75-3D44-4CEF-9459-5C91DB44A9EA}" type="parTrans" cxnId="{80FF73C0-9BCD-436E-A85B-D6D7D322462C}">
      <dgm:prSet/>
      <dgm:spPr/>
      <dgm:t>
        <a:bodyPr/>
        <a:lstStyle/>
        <a:p>
          <a:endParaRPr lang="en-US"/>
        </a:p>
      </dgm:t>
    </dgm:pt>
    <dgm:pt modelId="{CDDFC891-FC62-4131-A642-2D94388BCCE2}" type="sibTrans" cxnId="{80FF73C0-9BCD-436E-A85B-D6D7D322462C}">
      <dgm:prSet/>
      <dgm:spPr/>
      <dgm:t>
        <a:bodyPr/>
        <a:lstStyle/>
        <a:p>
          <a:endParaRPr lang="en-US"/>
        </a:p>
      </dgm:t>
    </dgm:pt>
    <dgm:pt modelId="{15E11DBD-E9B5-4BCF-A56C-7AAE26CE30DC}">
      <dgm:prSet phldrT="[Text]"/>
      <dgm:spPr/>
      <dgm:t>
        <a:bodyPr/>
        <a:lstStyle/>
        <a:p>
          <a:r>
            <a:rPr lang="en-US" dirty="0"/>
            <a:t>Keep tracks of mapped and unmapped elements</a:t>
          </a:r>
        </a:p>
      </dgm:t>
    </dgm:pt>
    <dgm:pt modelId="{B7B43D5B-12E9-44B1-B818-4B50F6AD3C0A}" type="parTrans" cxnId="{5E0737F0-6DE4-4885-BC59-82E10D617E50}">
      <dgm:prSet/>
      <dgm:spPr/>
      <dgm:t>
        <a:bodyPr/>
        <a:lstStyle/>
        <a:p>
          <a:endParaRPr lang="en-US"/>
        </a:p>
      </dgm:t>
    </dgm:pt>
    <dgm:pt modelId="{329BDEDB-415B-4AB3-B964-E819D0C56DBB}" type="sibTrans" cxnId="{5E0737F0-6DE4-4885-BC59-82E10D617E50}">
      <dgm:prSet/>
      <dgm:spPr/>
      <dgm:t>
        <a:bodyPr/>
        <a:lstStyle/>
        <a:p>
          <a:endParaRPr lang="en-US"/>
        </a:p>
      </dgm:t>
    </dgm:pt>
    <dgm:pt modelId="{778AA374-0E17-4AEA-8EB6-0C342D57D8D8}">
      <dgm:prSet phldrT="[Text]"/>
      <dgm:spPr/>
      <dgm:t>
        <a:bodyPr/>
        <a:lstStyle/>
        <a:p>
          <a:r>
            <a:rPr lang="en-US" dirty="0"/>
            <a:t>Check for mistakes in elements</a:t>
          </a:r>
        </a:p>
      </dgm:t>
    </dgm:pt>
    <dgm:pt modelId="{5E28F01D-9664-415C-A0CD-EBFDAB29426C}" type="parTrans" cxnId="{6F55886F-2AC8-4F4F-B328-821CB3A2117B}">
      <dgm:prSet/>
      <dgm:spPr/>
      <dgm:t>
        <a:bodyPr/>
        <a:lstStyle/>
        <a:p>
          <a:endParaRPr lang="en-US"/>
        </a:p>
      </dgm:t>
    </dgm:pt>
    <dgm:pt modelId="{1A604594-E883-4DA9-8A2A-16DFACE8640A}" type="sibTrans" cxnId="{6F55886F-2AC8-4F4F-B328-821CB3A2117B}">
      <dgm:prSet/>
      <dgm:spPr/>
      <dgm:t>
        <a:bodyPr/>
        <a:lstStyle/>
        <a:p>
          <a:endParaRPr lang="en-US"/>
        </a:p>
      </dgm:t>
    </dgm:pt>
    <dgm:pt modelId="{05F1A7D0-6E45-49DA-80B3-7FF4B8783E58}">
      <dgm:prSet phldrT="[Text]"/>
      <dgm:spPr/>
      <dgm:t>
        <a:bodyPr/>
        <a:lstStyle/>
        <a:p>
          <a:r>
            <a:rPr lang="en-US" dirty="0"/>
            <a:t>Returns mappings and mistake list</a:t>
          </a:r>
        </a:p>
      </dgm:t>
    </dgm:pt>
    <dgm:pt modelId="{3ECE110E-B07E-4F19-B2DF-3E42E99B2E8D}" type="parTrans" cxnId="{33A927E1-3C94-4A92-8DB3-42886008240C}">
      <dgm:prSet/>
      <dgm:spPr/>
      <dgm:t>
        <a:bodyPr/>
        <a:lstStyle/>
        <a:p>
          <a:endParaRPr lang="en-US"/>
        </a:p>
      </dgm:t>
    </dgm:pt>
    <dgm:pt modelId="{47B1D0F3-117D-4CE7-9037-3F5A4995054A}" type="sibTrans" cxnId="{33A927E1-3C94-4A92-8DB3-42886008240C}">
      <dgm:prSet/>
      <dgm:spPr/>
      <dgm:t>
        <a:bodyPr/>
        <a:lstStyle/>
        <a:p>
          <a:endParaRPr lang="en-US"/>
        </a:p>
      </dgm:t>
    </dgm:pt>
    <dgm:pt modelId="{EB3CB291-E23A-4667-A32E-A640A76557A1}" type="pres">
      <dgm:prSet presAssocID="{41DDEAAE-DE55-45A3-A4F7-3874E0140D37}" presName="rootnode" presStyleCnt="0">
        <dgm:presLayoutVars>
          <dgm:chMax/>
          <dgm:chPref/>
          <dgm:dir/>
          <dgm:animLvl val="lvl"/>
        </dgm:presLayoutVars>
      </dgm:prSet>
      <dgm:spPr/>
    </dgm:pt>
    <dgm:pt modelId="{01035298-0CF7-4145-8EE2-24DBFEAF33BB}" type="pres">
      <dgm:prSet presAssocID="{E4D23657-D1E8-4B22-974B-8DC90813F51B}" presName="composite" presStyleCnt="0"/>
      <dgm:spPr/>
    </dgm:pt>
    <dgm:pt modelId="{21E1F518-1190-4883-914B-1FB66E6D3A63}" type="pres">
      <dgm:prSet presAssocID="{E4D23657-D1E8-4B22-974B-8DC90813F51B}" presName="LShape" presStyleLbl="alignNode1" presStyleIdx="0" presStyleCnt="9"/>
      <dgm:spPr/>
    </dgm:pt>
    <dgm:pt modelId="{80B372F1-8EF3-4532-ACC6-E65E1D63ACA2}" type="pres">
      <dgm:prSet presAssocID="{E4D23657-D1E8-4B22-974B-8DC90813F51B}" presName="ParentText" presStyleLbl="revTx" presStyleIdx="0" presStyleCnt="5">
        <dgm:presLayoutVars>
          <dgm:chMax val="0"/>
          <dgm:chPref val="0"/>
          <dgm:bulletEnabled val="1"/>
        </dgm:presLayoutVars>
      </dgm:prSet>
      <dgm:spPr/>
    </dgm:pt>
    <dgm:pt modelId="{B746139E-4627-4CCC-9299-5653D77ED24D}" type="pres">
      <dgm:prSet presAssocID="{E4D23657-D1E8-4B22-974B-8DC90813F51B}" presName="Triangle" presStyleLbl="alignNode1" presStyleIdx="1" presStyleCnt="9"/>
      <dgm:spPr/>
    </dgm:pt>
    <dgm:pt modelId="{780BC64D-2F67-498A-99F6-7EB28080D705}" type="pres">
      <dgm:prSet presAssocID="{529487B0-19AA-4AAC-8F83-CF2C113EB84D}" presName="sibTrans" presStyleCnt="0"/>
      <dgm:spPr/>
    </dgm:pt>
    <dgm:pt modelId="{68E230FA-2656-4C78-B827-58AFD214F445}" type="pres">
      <dgm:prSet presAssocID="{529487B0-19AA-4AAC-8F83-CF2C113EB84D}" presName="space" presStyleCnt="0"/>
      <dgm:spPr/>
    </dgm:pt>
    <dgm:pt modelId="{B07824BD-C1CB-4098-8E38-D3E1F721DF31}" type="pres">
      <dgm:prSet presAssocID="{EF034794-D109-40B6-8FA2-8971C3123AB6}" presName="composite" presStyleCnt="0"/>
      <dgm:spPr/>
    </dgm:pt>
    <dgm:pt modelId="{85769F8C-5820-4CB5-B01D-69A648973D8F}" type="pres">
      <dgm:prSet presAssocID="{EF034794-D109-40B6-8FA2-8971C3123AB6}" presName="LShape" presStyleLbl="alignNode1" presStyleIdx="2" presStyleCnt="9"/>
      <dgm:spPr/>
    </dgm:pt>
    <dgm:pt modelId="{18F7A15A-3ED1-4A32-B700-36B8D6BBE441}" type="pres">
      <dgm:prSet presAssocID="{EF034794-D109-40B6-8FA2-8971C3123AB6}" presName="ParentText" presStyleLbl="revTx" presStyleIdx="1" presStyleCnt="5">
        <dgm:presLayoutVars>
          <dgm:chMax val="0"/>
          <dgm:chPref val="0"/>
          <dgm:bulletEnabled val="1"/>
        </dgm:presLayoutVars>
      </dgm:prSet>
      <dgm:spPr/>
    </dgm:pt>
    <dgm:pt modelId="{F6F2BEFC-1674-4E8D-98FF-DE4432BB887C}" type="pres">
      <dgm:prSet presAssocID="{EF034794-D109-40B6-8FA2-8971C3123AB6}" presName="Triangle" presStyleLbl="alignNode1" presStyleIdx="3" presStyleCnt="9"/>
      <dgm:spPr/>
    </dgm:pt>
    <dgm:pt modelId="{E26373E0-D095-405B-9F4A-CC7FBB5BEBD2}" type="pres">
      <dgm:prSet presAssocID="{CDDFC891-FC62-4131-A642-2D94388BCCE2}" presName="sibTrans" presStyleCnt="0"/>
      <dgm:spPr/>
    </dgm:pt>
    <dgm:pt modelId="{8B10941C-73F0-477C-9F3D-EB0A4525ACBE}" type="pres">
      <dgm:prSet presAssocID="{CDDFC891-FC62-4131-A642-2D94388BCCE2}" presName="space" presStyleCnt="0"/>
      <dgm:spPr/>
    </dgm:pt>
    <dgm:pt modelId="{DF2F85E9-6BAE-40EA-8F18-DAFCA3EFFB69}" type="pres">
      <dgm:prSet presAssocID="{15E11DBD-E9B5-4BCF-A56C-7AAE26CE30DC}" presName="composite" presStyleCnt="0"/>
      <dgm:spPr/>
    </dgm:pt>
    <dgm:pt modelId="{A5E67CF4-39ED-4CC8-A27F-E45EA5D3AC44}" type="pres">
      <dgm:prSet presAssocID="{15E11DBD-E9B5-4BCF-A56C-7AAE26CE30DC}" presName="LShape" presStyleLbl="alignNode1" presStyleIdx="4" presStyleCnt="9"/>
      <dgm:spPr/>
    </dgm:pt>
    <dgm:pt modelId="{F0124EB5-2136-46F3-B2F4-41A5196C24A0}" type="pres">
      <dgm:prSet presAssocID="{15E11DBD-E9B5-4BCF-A56C-7AAE26CE30DC}" presName="ParentText" presStyleLbl="revTx" presStyleIdx="2" presStyleCnt="5">
        <dgm:presLayoutVars>
          <dgm:chMax val="0"/>
          <dgm:chPref val="0"/>
          <dgm:bulletEnabled val="1"/>
        </dgm:presLayoutVars>
      </dgm:prSet>
      <dgm:spPr/>
    </dgm:pt>
    <dgm:pt modelId="{D5E82CFA-3F05-41CB-A66C-3A904CCE06CE}" type="pres">
      <dgm:prSet presAssocID="{15E11DBD-E9B5-4BCF-A56C-7AAE26CE30DC}" presName="Triangle" presStyleLbl="alignNode1" presStyleIdx="5" presStyleCnt="9"/>
      <dgm:spPr/>
    </dgm:pt>
    <dgm:pt modelId="{F5574CB1-AC1C-4773-A4A7-C4CE14EF6374}" type="pres">
      <dgm:prSet presAssocID="{329BDEDB-415B-4AB3-B964-E819D0C56DBB}" presName="sibTrans" presStyleCnt="0"/>
      <dgm:spPr/>
    </dgm:pt>
    <dgm:pt modelId="{14FCF07D-F999-4928-B62C-1135C3080FD1}" type="pres">
      <dgm:prSet presAssocID="{329BDEDB-415B-4AB3-B964-E819D0C56DBB}" presName="space" presStyleCnt="0"/>
      <dgm:spPr/>
    </dgm:pt>
    <dgm:pt modelId="{2489F161-D1CF-4A3D-8E95-6382395DC25B}" type="pres">
      <dgm:prSet presAssocID="{778AA374-0E17-4AEA-8EB6-0C342D57D8D8}" presName="composite" presStyleCnt="0"/>
      <dgm:spPr/>
    </dgm:pt>
    <dgm:pt modelId="{06EAFCDC-2041-4C37-BE64-7627BAA16382}" type="pres">
      <dgm:prSet presAssocID="{778AA374-0E17-4AEA-8EB6-0C342D57D8D8}" presName="LShape" presStyleLbl="alignNode1" presStyleIdx="6" presStyleCnt="9"/>
      <dgm:spPr/>
    </dgm:pt>
    <dgm:pt modelId="{AFC6068B-131B-444D-AF53-A5A2A6DC9AE7}" type="pres">
      <dgm:prSet presAssocID="{778AA374-0E17-4AEA-8EB6-0C342D57D8D8}" presName="ParentText" presStyleLbl="revTx" presStyleIdx="3" presStyleCnt="5">
        <dgm:presLayoutVars>
          <dgm:chMax val="0"/>
          <dgm:chPref val="0"/>
          <dgm:bulletEnabled val="1"/>
        </dgm:presLayoutVars>
      </dgm:prSet>
      <dgm:spPr/>
    </dgm:pt>
    <dgm:pt modelId="{F62C0D9F-BF11-4D63-A28B-80FA21343A28}" type="pres">
      <dgm:prSet presAssocID="{778AA374-0E17-4AEA-8EB6-0C342D57D8D8}" presName="Triangle" presStyleLbl="alignNode1" presStyleIdx="7" presStyleCnt="9"/>
      <dgm:spPr/>
    </dgm:pt>
    <dgm:pt modelId="{F5EC4F6A-2B4F-420C-9BEA-A14EFB832731}" type="pres">
      <dgm:prSet presAssocID="{1A604594-E883-4DA9-8A2A-16DFACE8640A}" presName="sibTrans" presStyleCnt="0"/>
      <dgm:spPr/>
    </dgm:pt>
    <dgm:pt modelId="{41DC2B0B-BD37-48C1-BB85-7F75AC60BB5F}" type="pres">
      <dgm:prSet presAssocID="{1A604594-E883-4DA9-8A2A-16DFACE8640A}" presName="space" presStyleCnt="0"/>
      <dgm:spPr/>
    </dgm:pt>
    <dgm:pt modelId="{D2C6C114-9E17-4E64-9FCF-9C4365FE25B7}" type="pres">
      <dgm:prSet presAssocID="{05F1A7D0-6E45-49DA-80B3-7FF4B8783E58}" presName="composite" presStyleCnt="0"/>
      <dgm:spPr/>
    </dgm:pt>
    <dgm:pt modelId="{BA06DEFD-3E20-41CA-8CC7-585BE7A02A00}" type="pres">
      <dgm:prSet presAssocID="{05F1A7D0-6E45-49DA-80B3-7FF4B8783E58}" presName="LShape" presStyleLbl="alignNode1" presStyleIdx="8" presStyleCnt="9"/>
      <dgm:spPr/>
    </dgm:pt>
    <dgm:pt modelId="{D81336A4-814F-45EF-B582-2466B0D2E2A7}" type="pres">
      <dgm:prSet presAssocID="{05F1A7D0-6E45-49DA-80B3-7FF4B8783E58}" presName="ParentText" presStyleLbl="revTx" presStyleIdx="4" presStyleCnt="5">
        <dgm:presLayoutVars>
          <dgm:chMax val="0"/>
          <dgm:chPref val="0"/>
          <dgm:bulletEnabled val="1"/>
        </dgm:presLayoutVars>
      </dgm:prSet>
      <dgm:spPr/>
    </dgm:pt>
  </dgm:ptLst>
  <dgm:cxnLst>
    <dgm:cxn modelId="{144D3C17-9BB9-4853-A637-BAE8CE37705E}" type="presOf" srcId="{EF034794-D109-40B6-8FA2-8971C3123AB6}" destId="{18F7A15A-3ED1-4A32-B700-36B8D6BBE441}" srcOrd="0" destOrd="0" presId="urn:microsoft.com/office/officeart/2009/3/layout/StepUpProcess"/>
    <dgm:cxn modelId="{B9285067-C906-4FDE-AAAC-9EE99F7669E3}" type="presOf" srcId="{E4D23657-D1E8-4B22-974B-8DC90813F51B}" destId="{80B372F1-8EF3-4532-ACC6-E65E1D63ACA2}" srcOrd="0" destOrd="0" presId="urn:microsoft.com/office/officeart/2009/3/layout/StepUpProcess"/>
    <dgm:cxn modelId="{6F55886F-2AC8-4F4F-B328-821CB3A2117B}" srcId="{41DDEAAE-DE55-45A3-A4F7-3874E0140D37}" destId="{778AA374-0E17-4AEA-8EB6-0C342D57D8D8}" srcOrd="3" destOrd="0" parTransId="{5E28F01D-9664-415C-A0CD-EBFDAB29426C}" sibTransId="{1A604594-E883-4DA9-8A2A-16DFACE8640A}"/>
    <dgm:cxn modelId="{686E8776-31B9-4547-B165-83B2470E83E1}" type="presOf" srcId="{778AA374-0E17-4AEA-8EB6-0C342D57D8D8}" destId="{AFC6068B-131B-444D-AF53-A5A2A6DC9AE7}" srcOrd="0" destOrd="0" presId="urn:microsoft.com/office/officeart/2009/3/layout/StepUpProcess"/>
    <dgm:cxn modelId="{6178317C-4B4F-4FC5-8AC2-7ABBDA27CE1F}" type="presOf" srcId="{05F1A7D0-6E45-49DA-80B3-7FF4B8783E58}" destId="{D81336A4-814F-45EF-B582-2466B0D2E2A7}" srcOrd="0" destOrd="0" presId="urn:microsoft.com/office/officeart/2009/3/layout/StepUpProcess"/>
    <dgm:cxn modelId="{99F95D8E-A851-4953-A3C5-9BF7753ED9FA}" srcId="{41DDEAAE-DE55-45A3-A4F7-3874E0140D37}" destId="{E4D23657-D1E8-4B22-974B-8DC90813F51B}" srcOrd="0" destOrd="0" parTransId="{89EF0911-2234-42D0-AEF3-7FADAFD12999}" sibTransId="{529487B0-19AA-4AAC-8F83-CF2C113EB84D}"/>
    <dgm:cxn modelId="{A98402AF-AFAB-470F-9C97-EF1C509D8499}" type="presOf" srcId="{15E11DBD-E9B5-4BCF-A56C-7AAE26CE30DC}" destId="{F0124EB5-2136-46F3-B2F4-41A5196C24A0}" srcOrd="0" destOrd="0" presId="urn:microsoft.com/office/officeart/2009/3/layout/StepUpProcess"/>
    <dgm:cxn modelId="{80FF73C0-9BCD-436E-A85B-D6D7D322462C}" srcId="{41DDEAAE-DE55-45A3-A4F7-3874E0140D37}" destId="{EF034794-D109-40B6-8FA2-8971C3123AB6}" srcOrd="1" destOrd="0" parTransId="{64D09C75-3D44-4CEF-9459-5C91DB44A9EA}" sibTransId="{CDDFC891-FC62-4131-A642-2D94388BCCE2}"/>
    <dgm:cxn modelId="{33A927E1-3C94-4A92-8DB3-42886008240C}" srcId="{41DDEAAE-DE55-45A3-A4F7-3874E0140D37}" destId="{05F1A7D0-6E45-49DA-80B3-7FF4B8783E58}" srcOrd="4" destOrd="0" parTransId="{3ECE110E-B07E-4F19-B2DF-3E42E99B2E8D}" sibTransId="{47B1D0F3-117D-4CE7-9037-3F5A4995054A}"/>
    <dgm:cxn modelId="{5E0737F0-6DE4-4885-BC59-82E10D617E50}" srcId="{41DDEAAE-DE55-45A3-A4F7-3874E0140D37}" destId="{15E11DBD-E9B5-4BCF-A56C-7AAE26CE30DC}" srcOrd="2" destOrd="0" parTransId="{B7B43D5B-12E9-44B1-B818-4B50F6AD3C0A}" sibTransId="{329BDEDB-415B-4AB3-B964-E819D0C56DBB}"/>
    <dgm:cxn modelId="{2607AFFA-E9F8-4160-9AE4-19F4DB2B71C9}" type="presOf" srcId="{41DDEAAE-DE55-45A3-A4F7-3874E0140D37}" destId="{EB3CB291-E23A-4667-A32E-A640A76557A1}" srcOrd="0" destOrd="0" presId="urn:microsoft.com/office/officeart/2009/3/layout/StepUpProcess"/>
    <dgm:cxn modelId="{D3BFF791-8D8E-4FBF-9F59-1FB887121875}" type="presParOf" srcId="{EB3CB291-E23A-4667-A32E-A640A76557A1}" destId="{01035298-0CF7-4145-8EE2-24DBFEAF33BB}" srcOrd="0" destOrd="0" presId="urn:microsoft.com/office/officeart/2009/3/layout/StepUpProcess"/>
    <dgm:cxn modelId="{AFA2BCAD-2F0B-4C3E-86A6-55A260AD16B0}" type="presParOf" srcId="{01035298-0CF7-4145-8EE2-24DBFEAF33BB}" destId="{21E1F518-1190-4883-914B-1FB66E6D3A63}" srcOrd="0" destOrd="0" presId="urn:microsoft.com/office/officeart/2009/3/layout/StepUpProcess"/>
    <dgm:cxn modelId="{AF2B8620-9DC0-4A87-9014-D45C2D1F8B38}" type="presParOf" srcId="{01035298-0CF7-4145-8EE2-24DBFEAF33BB}" destId="{80B372F1-8EF3-4532-ACC6-E65E1D63ACA2}" srcOrd="1" destOrd="0" presId="urn:microsoft.com/office/officeart/2009/3/layout/StepUpProcess"/>
    <dgm:cxn modelId="{4AA5420E-C2A1-4D24-A1DA-DA9E7976427D}" type="presParOf" srcId="{01035298-0CF7-4145-8EE2-24DBFEAF33BB}" destId="{B746139E-4627-4CCC-9299-5653D77ED24D}" srcOrd="2" destOrd="0" presId="urn:microsoft.com/office/officeart/2009/3/layout/StepUpProcess"/>
    <dgm:cxn modelId="{C3204B2A-D9EE-439E-BA61-A2C860BFF519}" type="presParOf" srcId="{EB3CB291-E23A-4667-A32E-A640A76557A1}" destId="{780BC64D-2F67-498A-99F6-7EB28080D705}" srcOrd="1" destOrd="0" presId="urn:microsoft.com/office/officeart/2009/3/layout/StepUpProcess"/>
    <dgm:cxn modelId="{49AEC91A-7C1D-4222-94BA-4D738F2D6C79}" type="presParOf" srcId="{780BC64D-2F67-498A-99F6-7EB28080D705}" destId="{68E230FA-2656-4C78-B827-58AFD214F445}" srcOrd="0" destOrd="0" presId="urn:microsoft.com/office/officeart/2009/3/layout/StepUpProcess"/>
    <dgm:cxn modelId="{B3ADA2AF-BE62-4C22-84A1-F4C5043918A4}" type="presParOf" srcId="{EB3CB291-E23A-4667-A32E-A640A76557A1}" destId="{B07824BD-C1CB-4098-8E38-D3E1F721DF31}" srcOrd="2" destOrd="0" presId="urn:microsoft.com/office/officeart/2009/3/layout/StepUpProcess"/>
    <dgm:cxn modelId="{D55AC698-F4A8-404D-94F4-78DB0A0637AF}" type="presParOf" srcId="{B07824BD-C1CB-4098-8E38-D3E1F721DF31}" destId="{85769F8C-5820-4CB5-B01D-69A648973D8F}" srcOrd="0" destOrd="0" presId="urn:microsoft.com/office/officeart/2009/3/layout/StepUpProcess"/>
    <dgm:cxn modelId="{6DF3D3A6-F203-4587-9E47-85B7CF8CB3D6}" type="presParOf" srcId="{B07824BD-C1CB-4098-8E38-D3E1F721DF31}" destId="{18F7A15A-3ED1-4A32-B700-36B8D6BBE441}" srcOrd="1" destOrd="0" presId="urn:microsoft.com/office/officeart/2009/3/layout/StepUpProcess"/>
    <dgm:cxn modelId="{B0900791-DD10-486B-8501-E09AD6094101}" type="presParOf" srcId="{B07824BD-C1CB-4098-8E38-D3E1F721DF31}" destId="{F6F2BEFC-1674-4E8D-98FF-DE4432BB887C}" srcOrd="2" destOrd="0" presId="urn:microsoft.com/office/officeart/2009/3/layout/StepUpProcess"/>
    <dgm:cxn modelId="{3EE6A66E-230B-46C6-B833-F1FB7D9677BB}" type="presParOf" srcId="{EB3CB291-E23A-4667-A32E-A640A76557A1}" destId="{E26373E0-D095-405B-9F4A-CC7FBB5BEBD2}" srcOrd="3" destOrd="0" presId="urn:microsoft.com/office/officeart/2009/3/layout/StepUpProcess"/>
    <dgm:cxn modelId="{3C46AB4C-8FD6-4F18-89B0-206793A671D9}" type="presParOf" srcId="{E26373E0-D095-405B-9F4A-CC7FBB5BEBD2}" destId="{8B10941C-73F0-477C-9F3D-EB0A4525ACBE}" srcOrd="0" destOrd="0" presId="urn:microsoft.com/office/officeart/2009/3/layout/StepUpProcess"/>
    <dgm:cxn modelId="{BD02CC66-E7B8-4247-B83C-1E49E3A3190F}" type="presParOf" srcId="{EB3CB291-E23A-4667-A32E-A640A76557A1}" destId="{DF2F85E9-6BAE-40EA-8F18-DAFCA3EFFB69}" srcOrd="4" destOrd="0" presId="urn:microsoft.com/office/officeart/2009/3/layout/StepUpProcess"/>
    <dgm:cxn modelId="{73FD8DEB-3FA4-428D-8D3F-4FFB6F588D0C}" type="presParOf" srcId="{DF2F85E9-6BAE-40EA-8F18-DAFCA3EFFB69}" destId="{A5E67CF4-39ED-4CC8-A27F-E45EA5D3AC44}" srcOrd="0" destOrd="0" presId="urn:microsoft.com/office/officeart/2009/3/layout/StepUpProcess"/>
    <dgm:cxn modelId="{1D96201E-2684-4A2C-ABB0-E762F06034DB}" type="presParOf" srcId="{DF2F85E9-6BAE-40EA-8F18-DAFCA3EFFB69}" destId="{F0124EB5-2136-46F3-B2F4-41A5196C24A0}" srcOrd="1" destOrd="0" presId="urn:microsoft.com/office/officeart/2009/3/layout/StepUpProcess"/>
    <dgm:cxn modelId="{24606857-F5A8-4647-9106-43600BEA9834}" type="presParOf" srcId="{DF2F85E9-6BAE-40EA-8F18-DAFCA3EFFB69}" destId="{D5E82CFA-3F05-41CB-A66C-3A904CCE06CE}" srcOrd="2" destOrd="0" presId="urn:microsoft.com/office/officeart/2009/3/layout/StepUpProcess"/>
    <dgm:cxn modelId="{07D8BB63-7C45-4577-8989-CC9573B5B902}" type="presParOf" srcId="{EB3CB291-E23A-4667-A32E-A640A76557A1}" destId="{F5574CB1-AC1C-4773-A4A7-C4CE14EF6374}" srcOrd="5" destOrd="0" presId="urn:microsoft.com/office/officeart/2009/3/layout/StepUpProcess"/>
    <dgm:cxn modelId="{C4CA2C05-C5A2-47D3-932D-7D1B0EE24BEE}" type="presParOf" srcId="{F5574CB1-AC1C-4773-A4A7-C4CE14EF6374}" destId="{14FCF07D-F999-4928-B62C-1135C3080FD1}" srcOrd="0" destOrd="0" presId="urn:microsoft.com/office/officeart/2009/3/layout/StepUpProcess"/>
    <dgm:cxn modelId="{7F15FDE7-0796-409E-8E14-33BDA45130DC}" type="presParOf" srcId="{EB3CB291-E23A-4667-A32E-A640A76557A1}" destId="{2489F161-D1CF-4A3D-8E95-6382395DC25B}" srcOrd="6" destOrd="0" presId="urn:microsoft.com/office/officeart/2009/3/layout/StepUpProcess"/>
    <dgm:cxn modelId="{A311EB17-7B3B-4E73-8877-7EDCECD2CCA9}" type="presParOf" srcId="{2489F161-D1CF-4A3D-8E95-6382395DC25B}" destId="{06EAFCDC-2041-4C37-BE64-7627BAA16382}" srcOrd="0" destOrd="0" presId="urn:microsoft.com/office/officeart/2009/3/layout/StepUpProcess"/>
    <dgm:cxn modelId="{F054D3EE-12ED-41DF-BC28-75AFF24A2011}" type="presParOf" srcId="{2489F161-D1CF-4A3D-8E95-6382395DC25B}" destId="{AFC6068B-131B-444D-AF53-A5A2A6DC9AE7}" srcOrd="1" destOrd="0" presId="urn:microsoft.com/office/officeart/2009/3/layout/StepUpProcess"/>
    <dgm:cxn modelId="{B3F265FC-C9A3-4AB3-9CED-F7D5EE371186}" type="presParOf" srcId="{2489F161-D1CF-4A3D-8E95-6382395DC25B}" destId="{F62C0D9F-BF11-4D63-A28B-80FA21343A28}" srcOrd="2" destOrd="0" presId="urn:microsoft.com/office/officeart/2009/3/layout/StepUpProcess"/>
    <dgm:cxn modelId="{41FBC4D4-7CE4-4553-BFA6-B9C39AFCA8EF}" type="presParOf" srcId="{EB3CB291-E23A-4667-A32E-A640A76557A1}" destId="{F5EC4F6A-2B4F-420C-9BEA-A14EFB832731}" srcOrd="7" destOrd="0" presId="urn:microsoft.com/office/officeart/2009/3/layout/StepUpProcess"/>
    <dgm:cxn modelId="{604F1BFC-D1C1-4B05-9E80-FEB729EF06F6}" type="presParOf" srcId="{F5EC4F6A-2B4F-420C-9BEA-A14EFB832731}" destId="{41DC2B0B-BD37-48C1-BB85-7F75AC60BB5F}" srcOrd="0" destOrd="0" presId="urn:microsoft.com/office/officeart/2009/3/layout/StepUpProcess"/>
    <dgm:cxn modelId="{C8CE4F5C-2D1E-4F23-B70E-3CA4AB9E86D1}" type="presParOf" srcId="{EB3CB291-E23A-4667-A32E-A640A76557A1}" destId="{D2C6C114-9E17-4E64-9FCF-9C4365FE25B7}" srcOrd="8" destOrd="0" presId="urn:microsoft.com/office/officeart/2009/3/layout/StepUpProcess"/>
    <dgm:cxn modelId="{28DAD026-A7ED-4EA6-BA50-86753202B1A1}" type="presParOf" srcId="{D2C6C114-9E17-4E64-9FCF-9C4365FE25B7}" destId="{BA06DEFD-3E20-41CA-8CC7-585BE7A02A00}" srcOrd="0" destOrd="0" presId="urn:microsoft.com/office/officeart/2009/3/layout/StepUpProcess"/>
    <dgm:cxn modelId="{1A762ABB-221E-44D3-9B21-B2EC055FC66D}" type="presParOf" srcId="{D2C6C114-9E17-4E64-9FCF-9C4365FE25B7}" destId="{D81336A4-814F-45EF-B582-2466B0D2E2A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1F518-1190-4883-914B-1FB66E6D3A63}">
      <dsp:nvSpPr>
        <dsp:cNvPr id="0" name=""/>
        <dsp:cNvSpPr/>
      </dsp:nvSpPr>
      <dsp:spPr>
        <a:xfrm rot="5400000">
          <a:off x="345295" y="1888281"/>
          <a:ext cx="1038577" cy="172817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B372F1-8EF3-4532-ACC6-E65E1D63ACA2}">
      <dsp:nvSpPr>
        <dsp:cNvPr id="0" name=""/>
        <dsp:cNvSpPr/>
      </dsp:nvSpPr>
      <dsp:spPr>
        <a:xfrm>
          <a:off x="171931" y="2404631"/>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Compare the class diagrams</a:t>
          </a:r>
        </a:p>
      </dsp:txBody>
      <dsp:txXfrm>
        <a:off x="171931" y="2404631"/>
        <a:ext cx="1560201" cy="1367608"/>
      </dsp:txXfrm>
    </dsp:sp>
    <dsp:sp modelId="{B746139E-4627-4CCC-9299-5653D77ED24D}">
      <dsp:nvSpPr>
        <dsp:cNvPr id="0" name=""/>
        <dsp:cNvSpPr/>
      </dsp:nvSpPr>
      <dsp:spPr>
        <a:xfrm>
          <a:off x="1437755" y="1761051"/>
          <a:ext cx="294377" cy="294377"/>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69F8C-5820-4CB5-B01D-69A648973D8F}">
      <dsp:nvSpPr>
        <dsp:cNvPr id="0" name=""/>
        <dsp:cNvSpPr/>
      </dsp:nvSpPr>
      <dsp:spPr>
        <a:xfrm rot="5400000">
          <a:off x="2255287" y="1415651"/>
          <a:ext cx="1038577" cy="1728170"/>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7A15A-3ED1-4A32-B700-36B8D6BBE441}">
      <dsp:nvSpPr>
        <dsp:cNvPr id="0" name=""/>
        <dsp:cNvSpPr/>
      </dsp:nvSpPr>
      <dsp:spPr>
        <a:xfrm>
          <a:off x="2081923" y="1932002"/>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Establish Mappings</a:t>
          </a:r>
        </a:p>
      </dsp:txBody>
      <dsp:txXfrm>
        <a:off x="2081923" y="1932002"/>
        <a:ext cx="1560201" cy="1367608"/>
      </dsp:txXfrm>
    </dsp:sp>
    <dsp:sp modelId="{F6F2BEFC-1674-4E8D-98FF-DE4432BB887C}">
      <dsp:nvSpPr>
        <dsp:cNvPr id="0" name=""/>
        <dsp:cNvSpPr/>
      </dsp:nvSpPr>
      <dsp:spPr>
        <a:xfrm>
          <a:off x="3347747" y="1288421"/>
          <a:ext cx="294377" cy="294377"/>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67CF4-39ED-4CC8-A27F-E45EA5D3AC44}">
      <dsp:nvSpPr>
        <dsp:cNvPr id="0" name=""/>
        <dsp:cNvSpPr/>
      </dsp:nvSpPr>
      <dsp:spPr>
        <a:xfrm rot="5400000">
          <a:off x="4165279" y="943022"/>
          <a:ext cx="1038577" cy="1728170"/>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24EB5-2136-46F3-B2F4-41A5196C24A0}">
      <dsp:nvSpPr>
        <dsp:cNvPr id="0" name=""/>
        <dsp:cNvSpPr/>
      </dsp:nvSpPr>
      <dsp:spPr>
        <a:xfrm>
          <a:off x="3991914" y="1459372"/>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Keep tracks of mapped and unmapped elements</a:t>
          </a:r>
        </a:p>
      </dsp:txBody>
      <dsp:txXfrm>
        <a:off x="3991914" y="1459372"/>
        <a:ext cx="1560201" cy="1367608"/>
      </dsp:txXfrm>
    </dsp:sp>
    <dsp:sp modelId="{D5E82CFA-3F05-41CB-A66C-3A904CCE06CE}">
      <dsp:nvSpPr>
        <dsp:cNvPr id="0" name=""/>
        <dsp:cNvSpPr/>
      </dsp:nvSpPr>
      <dsp:spPr>
        <a:xfrm>
          <a:off x="5257739" y="815792"/>
          <a:ext cx="294377" cy="294377"/>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AFCDC-2041-4C37-BE64-7627BAA16382}">
      <dsp:nvSpPr>
        <dsp:cNvPr id="0" name=""/>
        <dsp:cNvSpPr/>
      </dsp:nvSpPr>
      <dsp:spPr>
        <a:xfrm rot="5400000">
          <a:off x="6075271" y="470392"/>
          <a:ext cx="1038577" cy="1728170"/>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068B-131B-444D-AF53-A5A2A6DC9AE7}">
      <dsp:nvSpPr>
        <dsp:cNvPr id="0" name=""/>
        <dsp:cNvSpPr/>
      </dsp:nvSpPr>
      <dsp:spPr>
        <a:xfrm>
          <a:off x="5901906" y="986743"/>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Check for mistakes in elements</a:t>
          </a:r>
        </a:p>
      </dsp:txBody>
      <dsp:txXfrm>
        <a:off x="5901906" y="986743"/>
        <a:ext cx="1560201" cy="1367608"/>
      </dsp:txXfrm>
    </dsp:sp>
    <dsp:sp modelId="{F62C0D9F-BF11-4D63-A28B-80FA21343A28}">
      <dsp:nvSpPr>
        <dsp:cNvPr id="0" name=""/>
        <dsp:cNvSpPr/>
      </dsp:nvSpPr>
      <dsp:spPr>
        <a:xfrm>
          <a:off x="7167730" y="343163"/>
          <a:ext cx="294377" cy="294377"/>
        </a:xfrm>
        <a:prstGeom prst="triangle">
          <a:avLst>
            <a:gd name="adj" fmla="val 10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6DEFD-3E20-41CA-8CC7-585BE7A02A00}">
      <dsp:nvSpPr>
        <dsp:cNvPr id="0" name=""/>
        <dsp:cNvSpPr/>
      </dsp:nvSpPr>
      <dsp:spPr>
        <a:xfrm rot="5400000">
          <a:off x="7985263" y="-2236"/>
          <a:ext cx="1038577" cy="1728170"/>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336A4-814F-45EF-B582-2466B0D2E2A7}">
      <dsp:nvSpPr>
        <dsp:cNvPr id="0" name=""/>
        <dsp:cNvSpPr/>
      </dsp:nvSpPr>
      <dsp:spPr>
        <a:xfrm>
          <a:off x="7811898" y="514114"/>
          <a:ext cx="1560201" cy="136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Returns mappings and mistake list</a:t>
          </a:r>
        </a:p>
      </dsp:txBody>
      <dsp:txXfrm>
        <a:off x="7811898" y="514114"/>
        <a:ext cx="1560201" cy="136760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B33BB8-6C7A-4BE0-9B55-9EAC48D52EC6}" type="datetimeFigureOut">
              <a:rPr lang="en-US"/>
              <a:t>6/1/2021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F7AA83-DE31-4E93-AB07-EF7FB05F6670}" type="slidenum">
              <a:rPr/>
              <a:t>‹#›</a:t>
            </a:fld>
            <a:endParaRPr/>
          </a:p>
        </p:txBody>
      </p:sp>
    </p:spTree>
    <p:extLst>
      <p:ext uri="{BB962C8B-B14F-4D97-AF65-F5344CB8AC3E}">
        <p14:creationId xmlns:p14="http://schemas.microsoft.com/office/powerpoint/2010/main" val="3221290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1EF64-F73B-4314-BB6F-BC0937BBDF19}" type="datetimeFigureOut">
              <a:rPr lang="en-US"/>
              <a:t>6/1/2021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E2820-AFE1-45FA-949E-17BDB534E1DC}" type="slidenum">
              <a:rPr/>
              <a:t>‹#›</a:t>
            </a:fld>
            <a:endParaRPr/>
          </a:p>
        </p:txBody>
      </p:sp>
    </p:spTree>
    <p:extLst>
      <p:ext uri="{BB962C8B-B14F-4D97-AF65-F5344CB8AC3E}">
        <p14:creationId xmlns:p14="http://schemas.microsoft.com/office/powerpoint/2010/main" val="315799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a:t>
            </a:fld>
            <a:endParaRPr lang="en-US"/>
          </a:p>
        </p:txBody>
      </p:sp>
    </p:spTree>
    <p:extLst>
      <p:ext uri="{BB962C8B-B14F-4D97-AF65-F5344CB8AC3E}">
        <p14:creationId xmlns:p14="http://schemas.microsoft.com/office/powerpoint/2010/main" val="30699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2</a:t>
            </a:fld>
            <a:endParaRPr lang="en-US"/>
          </a:p>
        </p:txBody>
      </p:sp>
    </p:spTree>
    <p:extLst>
      <p:ext uri="{BB962C8B-B14F-4D97-AF65-F5344CB8AC3E}">
        <p14:creationId xmlns:p14="http://schemas.microsoft.com/office/powerpoint/2010/main" val="660935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3</a:t>
            </a:fld>
            <a:endParaRPr lang="en-US"/>
          </a:p>
        </p:txBody>
      </p:sp>
    </p:spTree>
    <p:extLst>
      <p:ext uri="{BB962C8B-B14F-4D97-AF65-F5344CB8AC3E}">
        <p14:creationId xmlns:p14="http://schemas.microsoft.com/office/powerpoint/2010/main" val="391214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8</a:t>
            </a:fld>
            <a:endParaRPr lang="en-US"/>
          </a:p>
        </p:txBody>
      </p:sp>
    </p:spTree>
    <p:extLst>
      <p:ext uri="{BB962C8B-B14F-4D97-AF65-F5344CB8AC3E}">
        <p14:creationId xmlns:p14="http://schemas.microsoft.com/office/powerpoint/2010/main" val="53696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9</a:t>
            </a:fld>
            <a:endParaRPr lang="en-US"/>
          </a:p>
        </p:txBody>
      </p:sp>
    </p:spTree>
    <p:extLst>
      <p:ext uri="{BB962C8B-B14F-4D97-AF65-F5344CB8AC3E}">
        <p14:creationId xmlns:p14="http://schemas.microsoft.com/office/powerpoint/2010/main" val="128314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15</a:t>
            </a:fld>
            <a:endParaRPr lang="en-US"/>
          </a:p>
        </p:txBody>
      </p:sp>
    </p:spTree>
    <p:extLst>
      <p:ext uri="{BB962C8B-B14F-4D97-AF65-F5344CB8AC3E}">
        <p14:creationId xmlns:p14="http://schemas.microsoft.com/office/powerpoint/2010/main" val="2835273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3" y="304800"/>
            <a:ext cx="7091361" cy="2793906"/>
          </a:xfrm>
        </p:spPr>
        <p:txBody>
          <a:bodyPr anchor="b">
            <a:normAutofit/>
          </a:bodyPr>
          <a:lstStyle>
            <a:lvl1pPr algn="l">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1065213" y="3108804"/>
            <a:ext cx="7091361" cy="838200"/>
          </a:xfrm>
        </p:spPr>
        <p:txBody>
          <a:bodyPr/>
          <a:lstStyle>
            <a:lvl1pPr marL="0" indent="0" algn="l">
              <a:spcBef>
                <a:spcPts val="0"/>
              </a:spcBef>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8" name="Date Placeholder 7"/>
          <p:cNvSpPr>
            <a:spLocks noGrp="1"/>
          </p:cNvSpPr>
          <p:nvPr>
            <p:ph type="dt" sz="half" idx="10"/>
          </p:nvPr>
        </p:nvSpPr>
        <p:spPr/>
        <p:txBody>
          <a:bodyPr/>
          <a:lstStyle/>
          <a:p>
            <a:fld id="{9D3B9702-7FBF-4720-8670-571C5E7EEDDE}" type="datetime1">
              <a:rPr lang="en-US"/>
              <a:t>6/1/2021</a:t>
            </a:fld>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8FDBFFB2-86D9-4B8F-A59A-553A60B94BBE}" type="slidenum">
              <a:rPr/>
              <a:pPr/>
              <a:t>‹#›</a:t>
            </a:fld>
            <a:endParaRPr/>
          </a:p>
        </p:txBody>
      </p:sp>
    </p:spTree>
    <p:extLst>
      <p:ext uri="{BB962C8B-B14F-4D97-AF65-F5344CB8AC3E}">
        <p14:creationId xmlns:p14="http://schemas.microsoft.com/office/powerpoint/2010/main" val="189054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7427AEA-BBBB-4C9B-AB23-214EAA8AB789}" type="datetime1">
              <a:rPr lang="en-US"/>
              <a:t>6/1/2021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420766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5014" y="304801"/>
            <a:ext cx="1715800"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209800" y="304801"/>
            <a:ext cx="7502814"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791CA30-F5CD-4CA0-B16A-349C6F830700}" type="datetime1">
              <a:rPr lang="en-US"/>
              <a:t>6/1/2021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299497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B3AF48E-ABA0-4B58-B562-D1D7408067C4}" type="datetime1">
              <a:rPr lang="en-US"/>
              <a:t>6/1/2021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5899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0013" y="1600200"/>
            <a:ext cx="6400801" cy="2486025"/>
          </a:xfrm>
        </p:spPr>
        <p:txBody>
          <a:bodyPr anchor="b">
            <a:normAutofit/>
          </a:bodyPr>
          <a:lstStyle>
            <a:lvl1pPr>
              <a:defRPr sz="5200"/>
            </a:lvl1pPr>
          </a:lstStyle>
          <a:p>
            <a:r>
              <a:rPr lang="en-US"/>
              <a:t>Click to edit Master title style</a:t>
            </a:r>
            <a:endParaRPr/>
          </a:p>
        </p:txBody>
      </p:sp>
      <p:sp>
        <p:nvSpPr>
          <p:cNvPr id="3" name="Text Placeholder 2"/>
          <p:cNvSpPr>
            <a:spLocks noGrp="1"/>
          </p:cNvSpPr>
          <p:nvPr>
            <p:ph type="body" idx="1"/>
          </p:nvPr>
        </p:nvSpPr>
        <p:spPr>
          <a:xfrm>
            <a:off x="5180011" y="4105029"/>
            <a:ext cx="6400801" cy="914400"/>
          </a:xfrm>
        </p:spPr>
        <p:txBody>
          <a:bodyPr>
            <a:normAutofit/>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5034C-8BD9-4B0C-893B-33834FAB227F}" type="datetime1">
              <a:rPr lang="en-US"/>
              <a:t>6/1/2021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117916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2208213" y="1600200"/>
            <a:ext cx="4572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7008813" y="1600200"/>
            <a:ext cx="4572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CD787AA-CBCD-47F9-A04C-7106C508CDE4}" type="datetime1">
              <a:rPr lang="en-US"/>
              <a:t>6/1/2021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0775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22082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08213" y="2505075"/>
            <a:ext cx="4572000" cy="33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70088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008813" y="2505075"/>
            <a:ext cx="4572000" cy="33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1CC9DD-75F5-4611-BA0B-CFB1A226639C}" type="datetime1">
              <a:rPr lang="en-US"/>
              <a:t>6/1/2021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83304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980F1F9-2D3D-4243-878F-D000C3F2A1C4}" type="datetime1">
              <a:rPr lang="en-US"/>
              <a:t>6/1/2021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9830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BCBE8-1824-4658-A8BB-BECFAEB7E35A}" type="datetime1">
              <a:rPr lang="en-US"/>
              <a:t>6/1/2021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22252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1293813" y="533400"/>
            <a:ext cx="6858000" cy="4800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85CD17-C377-4DE5-9FCA-CC7471605C58}" type="datetime1">
              <a:rPr lang="en-US"/>
              <a:t>6/1/2021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89770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a:t>Click to edit Master title style</a:t>
            </a:r>
            <a:endParaRPr/>
          </a:p>
        </p:txBody>
      </p:sp>
      <p:sp>
        <p:nvSpPr>
          <p:cNvPr id="8" name="Rounded Rectangle 7"/>
          <p:cNvSpPr/>
          <p:nvPr/>
        </p:nvSpPr>
        <p:spPr>
          <a:xfrm>
            <a:off x="1293812" y="533400"/>
            <a:ext cx="6858001" cy="4800600"/>
          </a:xfrm>
          <a:prstGeom prst="roundRect">
            <a:avLst>
              <a:gd name="adj" fmla="val 44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408112" y="647700"/>
            <a:ext cx="6629400" cy="4572000"/>
          </a:xfrm>
          <a:prstGeom prst="roundRect">
            <a:avLst>
              <a:gd name="adj" fmla="val 3725"/>
            </a:avLst>
          </a:prstGeo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BE9F02-BE96-4BAE-86A5-1FA60D24CAE2}" type="datetime1">
              <a:rPr lang="en-US"/>
              <a:t>6/1/2021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63930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8213" y="304800"/>
            <a:ext cx="9372600" cy="120041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2208213" y="1600200"/>
            <a:ext cx="93726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253576" y="6505078"/>
            <a:ext cx="964036" cy="228600"/>
          </a:xfrm>
          <a:prstGeom prst="rect">
            <a:avLst/>
          </a:prstGeom>
        </p:spPr>
        <p:txBody>
          <a:bodyPr vert="horz" lIns="91440" tIns="45720" rIns="91440" bIns="45720" rtlCol="0" anchor="ctr"/>
          <a:lstStyle>
            <a:lvl1pPr algn="l">
              <a:defRPr sz="1100">
                <a:solidFill>
                  <a:schemeClr val="tx2"/>
                </a:solidFill>
              </a:defRPr>
            </a:lvl1pPr>
          </a:lstStyle>
          <a:p>
            <a:fld id="{9D3B9702-7FBF-4720-8670-571C5E7EEDDE}" type="datetime1">
              <a:rPr lang="en-US" smtClean="0"/>
              <a:pPr/>
              <a:t>6/1/2021</a:t>
            </a:fld>
            <a:endParaRPr lang="en-US" dirty="0"/>
          </a:p>
        </p:txBody>
      </p:sp>
      <p:sp>
        <p:nvSpPr>
          <p:cNvPr id="5" name="Footer Placeholder 4"/>
          <p:cNvSpPr>
            <a:spLocks noGrp="1"/>
          </p:cNvSpPr>
          <p:nvPr>
            <p:ph type="ftr" sz="quarter" idx="3"/>
          </p:nvPr>
        </p:nvSpPr>
        <p:spPr>
          <a:xfrm>
            <a:off x="1280159" y="6505078"/>
            <a:ext cx="6876415" cy="228600"/>
          </a:xfrm>
          <a:prstGeom prst="rect">
            <a:avLst/>
          </a:prstGeom>
        </p:spPr>
        <p:txBody>
          <a:bodyPr vert="horz" lIns="91440" tIns="45720" rIns="91440" bIns="45720" rtlCol="0" anchor="ctr"/>
          <a:lstStyle>
            <a:lvl1pPr algn="l">
              <a:defRPr sz="1100">
                <a:solidFill>
                  <a:schemeClr val="tx2"/>
                </a:solidFill>
              </a:defRPr>
            </a:lvl1pPr>
          </a:lstStyle>
          <a:p>
            <a:endParaRPr lang="en-US"/>
          </a:p>
        </p:txBody>
      </p:sp>
      <p:sp>
        <p:nvSpPr>
          <p:cNvPr id="6" name="Slide Number Placeholder 5"/>
          <p:cNvSpPr>
            <a:spLocks noGrp="1"/>
          </p:cNvSpPr>
          <p:nvPr>
            <p:ph type="sldNum" sz="quarter" idx="4"/>
          </p:nvPr>
        </p:nvSpPr>
        <p:spPr>
          <a:xfrm>
            <a:off x="11580814" y="6280298"/>
            <a:ext cx="533399" cy="349101"/>
          </a:xfrm>
          <a:prstGeom prst="rect">
            <a:avLst/>
          </a:prstGeom>
        </p:spPr>
        <p:txBody>
          <a:bodyPr vert="horz" lIns="91440" tIns="45720" rIns="91440" bIns="45720" rtlCol="0" anchor="ctr"/>
          <a:lstStyle>
            <a:lvl1pPr algn="ctr">
              <a:defRPr sz="1100" b="1">
                <a:solidFill>
                  <a:srgbClr val="AB3C19"/>
                </a:solidFill>
              </a:defRPr>
            </a:lvl1pPr>
          </a:lstStyle>
          <a:p>
            <a:fld id="{8FDBFFB2-86D9-4B8F-A59A-553A60B94BBE}" type="slidenum">
              <a:rPr lang="en-US" smtClean="0"/>
              <a:pPr/>
              <a:t>‹#›</a:t>
            </a:fld>
            <a:endParaRPr lang="en-US"/>
          </a:p>
        </p:txBody>
      </p:sp>
    </p:spTree>
    <p:extLst>
      <p:ext uri="{BB962C8B-B14F-4D97-AF65-F5344CB8AC3E}">
        <p14:creationId xmlns:p14="http://schemas.microsoft.com/office/powerpoint/2010/main" val="1170255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Wingdings" panose="05000000000000000000" pitchFamily="2" charset="2"/>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Wingdings" panose="05000000000000000000" pitchFamily="2" charset="2"/>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Wingdings" panose="05000000000000000000" pitchFamily="2" charset="2"/>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9.xml"/><Relationship Id="rId4" Type="http://schemas.openxmlformats.org/officeDocument/2006/relationships/image" Target="../media/image75.jpg"/></Relationships>
</file>

<file path=ppt/slides/_rels/slide2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png"/><Relationship Id="rId34" Type="http://schemas.openxmlformats.org/officeDocument/2006/relationships/image" Target="../media/image33.png"/><Relationship Id="rId42" Type="http://schemas.microsoft.com/office/2007/relationships/hdphoto" Target="../media/hdphoto4.wdp"/><Relationship Id="rId47" Type="http://schemas.microsoft.com/office/2007/relationships/hdphoto" Target="../media/hdphoto5.wdp"/><Relationship Id="rId50" Type="http://schemas.openxmlformats.org/officeDocument/2006/relationships/image" Target="../media/image44.png"/><Relationship Id="rId55" Type="http://schemas.openxmlformats.org/officeDocument/2006/relationships/image" Target="../media/image47.png"/><Relationship Id="rId63" Type="http://schemas.openxmlformats.org/officeDocument/2006/relationships/image" Target="../media/image52.png"/><Relationship Id="rId68" Type="http://schemas.openxmlformats.org/officeDocument/2006/relationships/image" Target="../media/image55.png"/><Relationship Id="rId7" Type="http://schemas.openxmlformats.org/officeDocument/2006/relationships/image" Target="../media/image11.jpeg"/><Relationship Id="rId2" Type="http://schemas.microsoft.com/office/2017/06/relationships/model3d" Target="../media/model3d2.glb"/><Relationship Id="rId16" Type="http://schemas.microsoft.com/office/2017/06/relationships/model3d" Target="../media/model3d5.glb"/><Relationship Id="rId29" Type="http://schemas.openxmlformats.org/officeDocument/2006/relationships/image" Target="../media/image29.png"/><Relationship Id="rId11" Type="http://schemas.openxmlformats.org/officeDocument/2006/relationships/image" Target="../media/image15.png"/><Relationship Id="rId24" Type="http://schemas.openxmlformats.org/officeDocument/2006/relationships/image" Target="../media/image25.png"/><Relationship Id="rId32" Type="http://schemas.openxmlformats.org/officeDocument/2006/relationships/image" Target="../media/image32.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1.png"/><Relationship Id="rId53" Type="http://schemas.openxmlformats.org/officeDocument/2006/relationships/image" Target="../media/image46.png"/><Relationship Id="rId58" Type="http://schemas.microsoft.com/office/2014/relationships/chartEx" Target="../charts/chartEx1.xml"/><Relationship Id="rId66" Type="http://schemas.microsoft.com/office/2017/06/relationships/model3d" Target="../media/model3d8.glb"/><Relationship Id="rId5" Type="http://schemas.microsoft.com/office/2017/06/relationships/model3d" Target="../media/model3d3.glb"/><Relationship Id="rId61" Type="http://schemas.openxmlformats.org/officeDocument/2006/relationships/image" Target="../media/image51.png"/><Relationship Id="rId19" Type="http://schemas.openxmlformats.org/officeDocument/2006/relationships/image" Target="../media/image20.pn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0.png"/><Relationship Id="rId35" Type="http://schemas.openxmlformats.org/officeDocument/2006/relationships/image" Target="../media/image34.png"/><Relationship Id="rId43" Type="http://schemas.microsoft.com/office/2017/06/relationships/model3d" Target="../media/model3d6.glb"/><Relationship Id="rId48" Type="http://schemas.openxmlformats.org/officeDocument/2006/relationships/image" Target="../media/image43.png"/><Relationship Id="rId56" Type="http://schemas.openxmlformats.org/officeDocument/2006/relationships/image" Target="../media/image48.png"/><Relationship Id="rId64" Type="http://schemas.openxmlformats.org/officeDocument/2006/relationships/image" Target="../media/image53.png"/><Relationship Id="rId8" Type="http://schemas.openxmlformats.org/officeDocument/2006/relationships/image" Target="../media/image12.png"/><Relationship Id="rId51" Type="http://schemas.openxmlformats.org/officeDocument/2006/relationships/image" Target="../media/image45.pn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19.png"/><Relationship Id="rId25" Type="http://schemas.openxmlformats.org/officeDocument/2006/relationships/image" Target="../media/image26.png"/><Relationship Id="rId33" Type="http://schemas.microsoft.com/office/2007/relationships/hdphoto" Target="../media/hdphoto2.wdp"/><Relationship Id="rId38" Type="http://schemas.openxmlformats.org/officeDocument/2006/relationships/image" Target="../media/image36.png"/><Relationship Id="rId46" Type="http://schemas.openxmlformats.org/officeDocument/2006/relationships/image" Target="../media/image42.png"/><Relationship Id="rId59" Type="http://schemas.openxmlformats.org/officeDocument/2006/relationships/image" Target="../media/image50.png"/><Relationship Id="rId67" Type="http://schemas.openxmlformats.org/officeDocument/2006/relationships/image" Target="../media/image54.png"/><Relationship Id="rId20" Type="http://schemas.openxmlformats.org/officeDocument/2006/relationships/image" Target="../media/image21.png"/><Relationship Id="rId41" Type="http://schemas.openxmlformats.org/officeDocument/2006/relationships/image" Target="../media/image39.png"/><Relationship Id="rId54" Type="http://schemas.microsoft.com/office/2017/06/relationships/model3d" Target="../media/model3d7.glb"/><Relationship Id="rId62" Type="http://schemas.microsoft.com/office/2014/relationships/chartEx" Target="../charts/chartEx3.xml"/><Relationship Id="rId1" Type="http://schemas.openxmlformats.org/officeDocument/2006/relationships/slideLayout" Target="../slideLayouts/slideLayout7.xml"/><Relationship Id="rId6" Type="http://schemas.openxmlformats.org/officeDocument/2006/relationships/image" Target="../media/image10.png"/><Relationship Id="rId15" Type="http://schemas.openxmlformats.org/officeDocument/2006/relationships/image" Target="../media/image18.png"/><Relationship Id="rId23" Type="http://schemas.openxmlformats.org/officeDocument/2006/relationships/image" Target="../media/image24.png"/><Relationship Id="rId28" Type="http://schemas.microsoft.com/office/2007/relationships/hdphoto" Target="../media/hdphoto1.wdp"/><Relationship Id="rId36" Type="http://schemas.microsoft.com/office/2007/relationships/hdphoto" Target="../media/hdphoto3.wdp"/><Relationship Id="rId49" Type="http://schemas.microsoft.com/office/2007/relationships/hdphoto" Target="../media/hdphoto6.wdp"/><Relationship Id="rId57" Type="http://schemas.openxmlformats.org/officeDocument/2006/relationships/image" Target="../media/image49.png"/><Relationship Id="rId10" Type="http://schemas.openxmlformats.org/officeDocument/2006/relationships/image" Target="../media/image14.png"/><Relationship Id="rId31" Type="http://schemas.openxmlformats.org/officeDocument/2006/relationships/image" Target="../media/image31.png"/><Relationship Id="rId44" Type="http://schemas.openxmlformats.org/officeDocument/2006/relationships/image" Target="../media/image40.png"/><Relationship Id="rId52" Type="http://schemas.microsoft.com/office/2007/relationships/hdphoto" Target="../media/hdphoto7.wdp"/><Relationship Id="rId60" Type="http://schemas.microsoft.com/office/2014/relationships/chartEx" Target="../charts/chartEx2.xml"/><Relationship Id="rId65" Type="http://schemas.openxmlformats.org/officeDocument/2006/relationships/hyperlink" Target="https://www.maxpixel.net/Megaphone-Shout-Sound-Man-Loud-Speaker-Alert-297467" TargetMode="External"/><Relationship Id="rId4" Type="http://schemas.openxmlformats.org/officeDocument/2006/relationships/image" Target="../media/image9.png"/><Relationship Id="rId9" Type="http://schemas.openxmlformats.org/officeDocument/2006/relationships/image" Target="../media/image13.png"/><Relationship Id="rId13" Type="http://schemas.microsoft.com/office/2017/06/relationships/model3d" Target="../media/model3d4.glb"/><Relationship Id="rId18" Type="http://schemas.openxmlformats.org/officeDocument/2006/relationships/chart" Target="../charts/chart1.xml"/><Relationship Id="rId39"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2" y="304800"/>
            <a:ext cx="9221787" cy="2793906"/>
          </a:xfrm>
        </p:spPr>
        <p:txBody>
          <a:bodyPr/>
          <a:lstStyle/>
          <a:p>
            <a:r>
              <a:rPr lang="en-US" dirty="0"/>
              <a:t>Guide to understanding</a:t>
            </a:r>
          </a:p>
        </p:txBody>
      </p:sp>
      <p:sp>
        <p:nvSpPr>
          <p:cNvPr id="3" name="Subtitle 2"/>
          <p:cNvSpPr>
            <a:spLocks noGrp="1"/>
          </p:cNvSpPr>
          <p:nvPr>
            <p:ph type="subTitle" idx="1"/>
          </p:nvPr>
        </p:nvSpPr>
        <p:spPr/>
        <p:txBody>
          <a:bodyPr/>
          <a:lstStyle/>
          <a:p>
            <a:r>
              <a:rPr lang="en-US" dirty="0"/>
              <a:t>Mistake Detection System</a:t>
            </a:r>
          </a:p>
        </p:txBody>
      </p:sp>
      <p:sp>
        <p:nvSpPr>
          <p:cNvPr id="4" name="Subtitle 2">
            <a:extLst>
              <a:ext uri="{FF2B5EF4-FFF2-40B4-BE49-F238E27FC236}">
                <a16:creationId xmlns:a16="http://schemas.microsoft.com/office/drawing/2014/main" id="{9C4906EC-3BC0-4AAF-A19C-F30645EDA11A}"/>
              </a:ext>
            </a:extLst>
          </p:cNvPr>
          <p:cNvSpPr txBox="1">
            <a:spLocks/>
          </p:cNvSpPr>
          <p:nvPr/>
        </p:nvSpPr>
        <p:spPr>
          <a:xfrm>
            <a:off x="2130424" y="3527904"/>
            <a:ext cx="7091361" cy="838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80000"/>
              <a:buFont typeface="Wingdings" panose="05000000000000000000" pitchFamily="2" charset="2"/>
              <a:buNone/>
              <a:defRPr sz="2400" kern="1200">
                <a:solidFill>
                  <a:schemeClr val="accent2"/>
                </a:solidFill>
                <a:latin typeface="+mn-lt"/>
                <a:ea typeface="+mn-ea"/>
                <a:cs typeface="+mn-cs"/>
              </a:defRPr>
            </a:lvl1pPr>
            <a:lvl2pPr marL="457200" indent="0" algn="ctr" defTabSz="914400" rtl="0" eaLnBrk="1" latinLnBrk="0" hangingPunct="1">
              <a:lnSpc>
                <a:spcPct val="90000"/>
              </a:lnSpc>
              <a:spcBef>
                <a:spcPts val="1000"/>
              </a:spcBef>
              <a:buSzPct val="8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SzPct val="8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SzPct val="80000"/>
              <a:buFont typeface="Wingdings" panose="05000000000000000000" pitchFamily="2" charset="2"/>
              <a:buNone/>
              <a:defRPr sz="1600" kern="1200">
                <a:solidFill>
                  <a:schemeClr val="tx1"/>
                </a:solidFill>
                <a:latin typeface="+mn-lt"/>
                <a:ea typeface="+mn-ea"/>
                <a:cs typeface="+mn-cs"/>
              </a:defRPr>
            </a:lvl9pPr>
          </a:lstStyle>
          <a:p>
            <a:r>
              <a:rPr lang="en-US" sz="2000" dirty="0">
                <a:solidFill>
                  <a:srgbClr val="00B050"/>
                </a:solidFill>
              </a:rPr>
              <a:t>by Prabhsimran Singh</a:t>
            </a:r>
          </a:p>
        </p:txBody>
      </p:sp>
    </p:spTree>
    <p:extLst>
      <p:ext uri="{BB962C8B-B14F-4D97-AF65-F5344CB8AC3E}">
        <p14:creationId xmlns:p14="http://schemas.microsoft.com/office/powerpoint/2010/main" val="3578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test structure</a:t>
            </a:r>
          </a:p>
        </p:txBody>
      </p:sp>
      <p:pic>
        <p:nvPicPr>
          <p:cNvPr id="14" name="Picture 13" descr="Graphical user interface, application&#10;&#10;Description automatically generated">
            <a:extLst>
              <a:ext uri="{FF2B5EF4-FFF2-40B4-BE49-F238E27FC236}">
                <a16:creationId xmlns:a16="http://schemas.microsoft.com/office/drawing/2014/main" id="{414662C6-50C1-4161-ACF8-4C6CA885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02" y="2277477"/>
            <a:ext cx="6050032" cy="935005"/>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625151" y="998376"/>
            <a:ext cx="1903445" cy="10636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Starts with “@Test”</a:t>
            </a:r>
          </a:p>
        </p:txBody>
      </p:sp>
      <p:cxnSp>
        <p:nvCxnSpPr>
          <p:cNvPr id="20" name="Straight Arrow Connector 19">
            <a:extLst>
              <a:ext uri="{FF2B5EF4-FFF2-40B4-BE49-F238E27FC236}">
                <a16:creationId xmlns:a16="http://schemas.microsoft.com/office/drawing/2014/main" id="{D8DB1BF3-856E-4E73-AC34-B4EE21E3D13B}"/>
              </a:ext>
            </a:extLst>
          </p:cNvPr>
          <p:cNvCxnSpPr>
            <a:stCxn id="18" idx="2"/>
          </p:cNvCxnSpPr>
          <p:nvPr/>
        </p:nvCxnSpPr>
        <p:spPr>
          <a:xfrm>
            <a:off x="1576874" y="2062065"/>
            <a:ext cx="214604"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F248D3-8CF1-4FEC-AC9D-1C555E1DEEFC}"/>
              </a:ext>
            </a:extLst>
          </p:cNvPr>
          <p:cNvSpPr/>
          <p:nvPr/>
        </p:nvSpPr>
        <p:spPr>
          <a:xfrm>
            <a:off x="4715069" y="690466"/>
            <a:ext cx="2068286" cy="12884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 your test according to the mistake you will test in its body</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a:off x="5749212" y="1978898"/>
            <a:ext cx="0" cy="21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BEC33F4-3702-4D32-B54A-3BE22DF12991}"/>
              </a:ext>
            </a:extLst>
          </p:cNvPr>
          <p:cNvSpPr/>
          <p:nvPr/>
        </p:nvSpPr>
        <p:spPr>
          <a:xfrm>
            <a:off x="3806890" y="2192694"/>
            <a:ext cx="3172401" cy="48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914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CE1A18-7216-4143-B2DC-53261FC47842}"/>
              </a:ext>
            </a:extLst>
          </p:cNvPr>
          <p:cNvSpPr/>
          <p:nvPr/>
        </p:nvSpPr>
        <p:spPr>
          <a:xfrm>
            <a:off x="754989" y="488464"/>
            <a:ext cx="9993875" cy="4913960"/>
          </a:xfrm>
          <a:prstGeom prst="roundRect">
            <a:avLst/>
          </a:prstGeom>
          <a:solidFill>
            <a:schemeClr val="bg1"/>
          </a:solidFill>
          <a:ln w="127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020264" y="4047358"/>
            <a:ext cx="2743201" cy="2322178"/>
          </a:xfrm>
        </p:spPr>
        <p:txBody>
          <a:bodyPr/>
          <a:lstStyle/>
          <a:p>
            <a:r>
              <a:rPr lang="en-US" dirty="0"/>
              <a:t>Sample test structure (1/3)</a:t>
            </a:r>
          </a:p>
        </p:txBody>
      </p:sp>
      <p:pic>
        <p:nvPicPr>
          <p:cNvPr id="4" name="Picture 3" descr="Graphical user interface, text, application, email&#10;&#10;Description automatically generated">
            <a:extLst>
              <a:ext uri="{FF2B5EF4-FFF2-40B4-BE49-F238E27FC236}">
                <a16:creationId xmlns:a16="http://schemas.microsoft.com/office/drawing/2014/main" id="{5C657717-AF05-4251-8C9E-28111C604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6" y="1147665"/>
            <a:ext cx="9226082" cy="3396368"/>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38878" y="180578"/>
            <a:ext cx="1659294" cy="8457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Code to load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384646" y="1038969"/>
            <a:ext cx="624567" cy="76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004572" y="1307093"/>
            <a:ext cx="9128473" cy="1389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622400" y="223934"/>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Name of instructor solution class diagram file</a:t>
            </a:r>
          </a:p>
        </p:txBody>
      </p:sp>
      <p:sp>
        <p:nvSpPr>
          <p:cNvPr id="25" name="Rectangle 24">
            <a:extLst>
              <a:ext uri="{FF2B5EF4-FFF2-40B4-BE49-F238E27FC236}">
                <a16:creationId xmlns:a16="http://schemas.microsoft.com/office/drawing/2014/main" id="{EBEC33F4-3702-4D32-B54A-3BE22DF12991}"/>
              </a:ext>
            </a:extLst>
          </p:cNvPr>
          <p:cNvSpPr/>
          <p:nvPr/>
        </p:nvSpPr>
        <p:spPr>
          <a:xfrm>
            <a:off x="6483568" y="1409730"/>
            <a:ext cx="3584163" cy="290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flipH="1">
            <a:off x="9209314" y="1026367"/>
            <a:ext cx="513984" cy="38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5579533" y="387857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load student solution class diagram file</a:t>
            </a:r>
          </a:p>
        </p:txBody>
      </p:sp>
      <p:sp>
        <p:nvSpPr>
          <p:cNvPr id="23" name="Rectangle 22">
            <a:extLst>
              <a:ext uri="{FF2B5EF4-FFF2-40B4-BE49-F238E27FC236}">
                <a16:creationId xmlns:a16="http://schemas.microsoft.com/office/drawing/2014/main" id="{FA929E40-C263-457D-83A4-B0FB98DE8A5F}"/>
              </a:ext>
            </a:extLst>
          </p:cNvPr>
          <p:cNvSpPr/>
          <p:nvPr/>
        </p:nvSpPr>
        <p:spPr>
          <a:xfrm>
            <a:off x="4806305" y="5607723"/>
            <a:ext cx="3382100" cy="858391"/>
          </a:xfrm>
          <a:prstGeom prst="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B0F0"/>
                </a:solidFill>
              </a:rPr>
              <a:t>In coming slides you will learn to create a </a:t>
            </a:r>
            <a:r>
              <a:rPr lang="en-IN" dirty="0" err="1">
                <a:solidFill>
                  <a:srgbClr val="00B0F0"/>
                </a:solidFill>
              </a:rPr>
              <a:t>cdm</a:t>
            </a:r>
            <a:r>
              <a:rPr lang="en-IN" dirty="0">
                <a:solidFill>
                  <a:srgbClr val="00B0F0"/>
                </a:solidFill>
              </a:rPr>
              <a:t> file!!!</a:t>
            </a:r>
          </a:p>
        </p:txBody>
      </p:sp>
      <p:sp>
        <p:nvSpPr>
          <p:cNvPr id="24" name="Rectangle 23">
            <a:extLst>
              <a:ext uri="{FF2B5EF4-FFF2-40B4-BE49-F238E27FC236}">
                <a16:creationId xmlns:a16="http://schemas.microsoft.com/office/drawing/2014/main" id="{A54D8769-1764-4EE4-84C7-8D1C4078912F}"/>
              </a:ext>
            </a:extLst>
          </p:cNvPr>
          <p:cNvSpPr/>
          <p:nvPr/>
        </p:nvSpPr>
        <p:spPr>
          <a:xfrm>
            <a:off x="2146016" y="2940179"/>
            <a:ext cx="7899968" cy="18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76ABA2-E787-424F-87D1-161AB9E52F07}"/>
              </a:ext>
            </a:extLst>
          </p:cNvPr>
          <p:cNvSpPr/>
          <p:nvPr/>
        </p:nvSpPr>
        <p:spPr>
          <a:xfrm>
            <a:off x="9496806" y="3196958"/>
            <a:ext cx="2179077" cy="47262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Relative path of </a:t>
            </a:r>
            <a:r>
              <a:rPr lang="en-IN" sz="1400" dirty="0" err="1">
                <a:solidFill>
                  <a:schemeClr val="tx1"/>
                </a:solidFill>
              </a:rPr>
              <a:t>cdm</a:t>
            </a:r>
            <a:r>
              <a:rPr lang="en-IN" sz="1400" dirty="0">
                <a:solidFill>
                  <a:schemeClr val="tx1"/>
                </a:solidFill>
              </a:rPr>
              <a:t> file</a:t>
            </a:r>
          </a:p>
        </p:txBody>
      </p:sp>
      <p:cxnSp>
        <p:nvCxnSpPr>
          <p:cNvPr id="27" name="Straight Arrow Connector 26">
            <a:extLst>
              <a:ext uri="{FF2B5EF4-FFF2-40B4-BE49-F238E27FC236}">
                <a16:creationId xmlns:a16="http://schemas.microsoft.com/office/drawing/2014/main" id="{FCC02A0E-EEC5-4EA3-A095-79969CA15421}"/>
              </a:ext>
            </a:extLst>
          </p:cNvPr>
          <p:cNvCxnSpPr>
            <a:cxnSpLocks/>
            <a:stCxn id="26" idx="0"/>
          </p:cNvCxnSpPr>
          <p:nvPr/>
        </p:nvCxnSpPr>
        <p:spPr>
          <a:xfrm flipH="1" flipV="1">
            <a:off x="10118475" y="3054532"/>
            <a:ext cx="467870" cy="14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EC48022-97D6-4D4B-89D3-560151AD8246}"/>
              </a:ext>
            </a:extLst>
          </p:cNvPr>
          <p:cNvSpPr/>
          <p:nvPr/>
        </p:nvSpPr>
        <p:spPr>
          <a:xfrm>
            <a:off x="3802225" y="137466"/>
            <a:ext cx="3893156" cy="49602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Code may change in future</a:t>
            </a:r>
          </a:p>
        </p:txBody>
      </p:sp>
    </p:spTree>
    <p:extLst>
      <p:ext uri="{BB962C8B-B14F-4D97-AF65-F5344CB8AC3E}">
        <p14:creationId xmlns:p14="http://schemas.microsoft.com/office/powerpoint/2010/main" val="116746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0F919889-B23E-41B7-98E7-C71D60D0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79" y="625150"/>
            <a:ext cx="5355643" cy="4650452"/>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Sample test structure (2/3)</a:t>
            </a:r>
          </a:p>
        </p:txBody>
      </p:sp>
      <p:sp>
        <p:nvSpPr>
          <p:cNvPr id="18" name="Rectangle 17">
            <a:extLst>
              <a:ext uri="{FF2B5EF4-FFF2-40B4-BE49-F238E27FC236}">
                <a16:creationId xmlns:a16="http://schemas.microsoft.com/office/drawing/2014/main" id="{ACD69143-4A78-4D36-9CD6-E9032C5245CC}"/>
              </a:ext>
            </a:extLst>
          </p:cNvPr>
          <p:cNvSpPr/>
          <p:nvPr/>
        </p:nvSpPr>
        <p:spPr>
          <a:xfrm>
            <a:off x="-1" y="73602"/>
            <a:ext cx="5924939" cy="4085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Define the classifier and Attributes you created in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684423" y="488137"/>
            <a:ext cx="1175456" cy="38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807474" y="1141448"/>
            <a:ext cx="4602658" cy="1844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6790477" y="877078"/>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Initialize the defined variables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a:endCxn id="15" idx="3"/>
          </p:cNvCxnSpPr>
          <p:nvPr/>
        </p:nvCxnSpPr>
        <p:spPr>
          <a:xfrm flipH="1">
            <a:off x="6410132" y="1679511"/>
            <a:ext cx="1481243" cy="38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6790477" y="3617839"/>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repeat the same for student solution</a:t>
            </a:r>
          </a:p>
        </p:txBody>
      </p:sp>
    </p:spTree>
    <p:extLst>
      <p:ext uri="{BB962C8B-B14F-4D97-AF65-F5344CB8AC3E}">
        <p14:creationId xmlns:p14="http://schemas.microsoft.com/office/powerpoint/2010/main" val="147957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EEADB39-2C05-48B0-93F8-43F23E5F045E}"/>
              </a:ext>
            </a:extLst>
          </p:cNvPr>
          <p:cNvSpPr/>
          <p:nvPr/>
        </p:nvSpPr>
        <p:spPr>
          <a:xfrm>
            <a:off x="693882" y="540920"/>
            <a:ext cx="8455428" cy="4880166"/>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0023B89-D5B4-4678-B3D8-978E6988C330}"/>
              </a:ext>
            </a:extLst>
          </p:cNvPr>
          <p:cNvPicPr>
            <a:picLocks noChangeAspect="1"/>
          </p:cNvPicPr>
          <p:nvPr/>
        </p:nvPicPr>
        <p:blipFill rotWithShape="1">
          <a:blip r:embed="rId2"/>
          <a:srcRect l="1600" t="3506" b="6333"/>
          <a:stretch/>
        </p:blipFill>
        <p:spPr>
          <a:xfrm>
            <a:off x="1443136" y="3865372"/>
            <a:ext cx="6169702" cy="1555713"/>
          </a:xfrm>
          <a:prstGeom prst="rect">
            <a:avLst/>
          </a:prstGeom>
        </p:spPr>
      </p:pic>
      <p:pic>
        <p:nvPicPr>
          <p:cNvPr id="37" name="Picture 36">
            <a:extLst>
              <a:ext uri="{FF2B5EF4-FFF2-40B4-BE49-F238E27FC236}">
                <a16:creationId xmlns:a16="http://schemas.microsoft.com/office/drawing/2014/main" id="{5C1A42AF-1DD6-42A0-8DF9-97724BEF954C}"/>
              </a:ext>
            </a:extLst>
          </p:cNvPr>
          <p:cNvPicPr>
            <a:picLocks noChangeAspect="1"/>
          </p:cNvPicPr>
          <p:nvPr/>
        </p:nvPicPr>
        <p:blipFill>
          <a:blip r:embed="rId3"/>
          <a:stretch>
            <a:fillRect/>
          </a:stretch>
        </p:blipFill>
        <p:spPr>
          <a:xfrm>
            <a:off x="1388334" y="615475"/>
            <a:ext cx="7329856" cy="3232125"/>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Sample test structure (3/3)</a:t>
            </a:r>
          </a:p>
        </p:txBody>
      </p:sp>
      <p:sp>
        <p:nvSpPr>
          <p:cNvPr id="18" name="Rectangle 17">
            <a:extLst>
              <a:ext uri="{FF2B5EF4-FFF2-40B4-BE49-F238E27FC236}">
                <a16:creationId xmlns:a16="http://schemas.microsoft.com/office/drawing/2014/main" id="{ACD69143-4A78-4D36-9CD6-E9032C5245CC}"/>
              </a:ext>
            </a:extLst>
          </p:cNvPr>
          <p:cNvSpPr/>
          <p:nvPr/>
        </p:nvSpPr>
        <p:spPr>
          <a:xfrm>
            <a:off x="167949" y="45354"/>
            <a:ext cx="8621488" cy="49556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Call the compare function of Mistake Detection System, it will return an object of comparison class which contains the </a:t>
            </a:r>
            <a:r>
              <a:rPr lang="en-IN" sz="1600" dirty="0" err="1">
                <a:solidFill>
                  <a:schemeClr val="tx1"/>
                </a:solidFill>
              </a:rPr>
              <a:t>hashmaps</a:t>
            </a:r>
            <a:r>
              <a:rPr lang="en-IN" sz="1600" dirty="0">
                <a:solidFill>
                  <a:schemeClr val="tx1"/>
                </a:solidFill>
              </a:rPr>
              <a:t> and lists</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959641" y="569168"/>
            <a:ext cx="483495" cy="11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443136" y="936360"/>
            <a:ext cx="5806749" cy="595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087810" y="582813"/>
            <a:ext cx="2973563" cy="87276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These check the correctness of mapping in terms of classifier (class).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1"/>
          </p:cNvCxnSpPr>
          <p:nvPr/>
        </p:nvCxnSpPr>
        <p:spPr>
          <a:xfrm flipH="1">
            <a:off x="7249888" y="1019195"/>
            <a:ext cx="837922" cy="18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9032628" y="1681681"/>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This check if correct elements are mapped </a:t>
            </a:r>
          </a:p>
        </p:txBody>
      </p:sp>
      <p:cxnSp>
        <p:nvCxnSpPr>
          <p:cNvPr id="23" name="Straight Arrow Connector 22">
            <a:extLst>
              <a:ext uri="{FF2B5EF4-FFF2-40B4-BE49-F238E27FC236}">
                <a16:creationId xmlns:a16="http://schemas.microsoft.com/office/drawing/2014/main" id="{5F5A93DD-415F-4B2E-9753-F83FC495AA68}"/>
              </a:ext>
            </a:extLst>
          </p:cNvPr>
          <p:cNvCxnSpPr>
            <a:cxnSpLocks/>
          </p:cNvCxnSpPr>
          <p:nvPr/>
        </p:nvCxnSpPr>
        <p:spPr>
          <a:xfrm flipH="1" flipV="1">
            <a:off x="7893698" y="1912776"/>
            <a:ext cx="1098576" cy="1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5AF30A-F3AE-4648-83BC-C16FCC61CBB8}"/>
              </a:ext>
            </a:extLst>
          </p:cNvPr>
          <p:cNvCxnSpPr>
            <a:cxnSpLocks/>
            <a:stCxn id="25" idx="1"/>
          </p:cNvCxnSpPr>
          <p:nvPr/>
        </p:nvCxnSpPr>
        <p:spPr>
          <a:xfrm flipH="1">
            <a:off x="7893698" y="3059485"/>
            <a:ext cx="1138930" cy="6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6E7B2-C98B-4358-9BE4-A274CC615636}"/>
              </a:ext>
            </a:extLst>
          </p:cNvPr>
          <p:cNvCxnSpPr>
            <a:cxnSpLocks/>
          </p:cNvCxnSpPr>
          <p:nvPr/>
        </p:nvCxnSpPr>
        <p:spPr>
          <a:xfrm flipH="1">
            <a:off x="4217437" y="3395155"/>
            <a:ext cx="1238731"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615A7D3-85F6-4359-AB67-554E06DFD9F8}"/>
              </a:ext>
            </a:extLst>
          </p:cNvPr>
          <p:cNvSpPr/>
          <p:nvPr/>
        </p:nvSpPr>
        <p:spPr>
          <a:xfrm>
            <a:off x="7482675" y="4518386"/>
            <a:ext cx="3333269" cy="677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Check the correctness of mistake type and its solution element</a:t>
            </a:r>
          </a:p>
        </p:txBody>
      </p:sp>
      <p:cxnSp>
        <p:nvCxnSpPr>
          <p:cNvPr id="43" name="Straight Arrow Connector 42">
            <a:extLst>
              <a:ext uri="{FF2B5EF4-FFF2-40B4-BE49-F238E27FC236}">
                <a16:creationId xmlns:a16="http://schemas.microsoft.com/office/drawing/2014/main" id="{6EE73B16-1CA4-400A-8CFE-806244B0059D}"/>
              </a:ext>
            </a:extLst>
          </p:cNvPr>
          <p:cNvCxnSpPr>
            <a:cxnSpLocks/>
          </p:cNvCxnSpPr>
          <p:nvPr/>
        </p:nvCxnSpPr>
        <p:spPr>
          <a:xfrm flipH="1" flipV="1">
            <a:off x="6161371" y="4655874"/>
            <a:ext cx="1321304" cy="2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52F15A-CA78-4A09-94CE-C34330795FD1}"/>
              </a:ext>
            </a:extLst>
          </p:cNvPr>
          <p:cNvSpPr/>
          <p:nvPr/>
        </p:nvSpPr>
        <p:spPr>
          <a:xfrm>
            <a:off x="9032628" y="2649760"/>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 in case of attributes</a:t>
            </a:r>
          </a:p>
        </p:txBody>
      </p:sp>
      <p:sp>
        <p:nvSpPr>
          <p:cNvPr id="30" name="Rectangle 29">
            <a:extLst>
              <a:ext uri="{FF2B5EF4-FFF2-40B4-BE49-F238E27FC236}">
                <a16:creationId xmlns:a16="http://schemas.microsoft.com/office/drawing/2014/main" id="{6E432404-380F-41AD-A579-C3CDF7E07C4D}"/>
              </a:ext>
            </a:extLst>
          </p:cNvPr>
          <p:cNvSpPr/>
          <p:nvPr/>
        </p:nvSpPr>
        <p:spPr>
          <a:xfrm>
            <a:off x="5456168" y="3216526"/>
            <a:ext cx="3333269" cy="67738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Asserting size of detected mistake and Mistakes introduced in class diagram</a:t>
            </a:r>
          </a:p>
        </p:txBody>
      </p:sp>
    </p:spTree>
    <p:extLst>
      <p:ext uri="{BB962C8B-B14F-4D97-AF65-F5344CB8AC3E}">
        <p14:creationId xmlns:p14="http://schemas.microsoft.com/office/powerpoint/2010/main" val="1636995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2311" y="2100577"/>
            <a:ext cx="2743201" cy="2322178"/>
          </a:xfrm>
        </p:spPr>
        <p:txBody>
          <a:bodyPr/>
          <a:lstStyle/>
          <a:p>
            <a:r>
              <a:rPr lang="en-US" dirty="0"/>
              <a:t>Explanation of Hash maps and lists used in previous slides</a:t>
            </a:r>
          </a:p>
        </p:txBody>
      </p:sp>
      <p:pic>
        <p:nvPicPr>
          <p:cNvPr id="9" name="Picture 8">
            <a:extLst>
              <a:ext uri="{FF2B5EF4-FFF2-40B4-BE49-F238E27FC236}">
                <a16:creationId xmlns:a16="http://schemas.microsoft.com/office/drawing/2014/main" id="{EA9F41FD-4DCC-40AA-87A8-279D53B4012B}"/>
              </a:ext>
            </a:extLst>
          </p:cNvPr>
          <p:cNvPicPr>
            <a:picLocks noChangeAspect="1"/>
          </p:cNvPicPr>
          <p:nvPr/>
        </p:nvPicPr>
        <p:blipFill rotWithShape="1">
          <a:blip r:embed="rId2"/>
          <a:srcRect t="9928" r="26397" b="71644"/>
          <a:stretch/>
        </p:blipFill>
        <p:spPr>
          <a:xfrm>
            <a:off x="1388334" y="936360"/>
            <a:ext cx="5395021" cy="595604"/>
          </a:xfrm>
          <a:prstGeom prst="rect">
            <a:avLst/>
          </a:prstGeom>
        </p:spPr>
      </p:pic>
      <p:sp>
        <p:nvSpPr>
          <p:cNvPr id="10" name="Rectangle 9">
            <a:extLst>
              <a:ext uri="{FF2B5EF4-FFF2-40B4-BE49-F238E27FC236}">
                <a16:creationId xmlns:a16="http://schemas.microsoft.com/office/drawing/2014/main" id="{620E092E-AF28-4531-8E88-9DC47FBB70BD}"/>
              </a:ext>
            </a:extLst>
          </p:cNvPr>
          <p:cNvSpPr/>
          <p:nvPr/>
        </p:nvSpPr>
        <p:spPr>
          <a:xfrm>
            <a:off x="1443135" y="965191"/>
            <a:ext cx="5806749" cy="18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24AA670-39C5-40A5-983E-501415E1F4FB}"/>
              </a:ext>
            </a:extLst>
          </p:cNvPr>
          <p:cNvSpPr/>
          <p:nvPr/>
        </p:nvSpPr>
        <p:spPr>
          <a:xfrm>
            <a:off x="8474565" y="518813"/>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Instructor solution and not in student solution</a:t>
            </a:r>
          </a:p>
        </p:txBody>
      </p:sp>
      <p:cxnSp>
        <p:nvCxnSpPr>
          <p:cNvPr id="12" name="Straight Arrow Connector 11">
            <a:extLst>
              <a:ext uri="{FF2B5EF4-FFF2-40B4-BE49-F238E27FC236}">
                <a16:creationId xmlns:a16="http://schemas.microsoft.com/office/drawing/2014/main" id="{CFB40964-4BA7-4440-9055-7E6311E83D44}"/>
              </a:ext>
            </a:extLst>
          </p:cNvPr>
          <p:cNvCxnSpPr>
            <a:cxnSpLocks/>
            <a:stCxn id="11" idx="1"/>
            <a:endCxn id="10" idx="3"/>
          </p:cNvCxnSpPr>
          <p:nvPr/>
        </p:nvCxnSpPr>
        <p:spPr>
          <a:xfrm flipH="1">
            <a:off x="7249884" y="895448"/>
            <a:ext cx="1224681" cy="160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A1AB5AD-BD80-4656-BF25-10424C93EEA8}"/>
              </a:ext>
            </a:extLst>
          </p:cNvPr>
          <p:cNvSpPr/>
          <p:nvPr/>
        </p:nvSpPr>
        <p:spPr>
          <a:xfrm>
            <a:off x="1443136" y="1347225"/>
            <a:ext cx="5806749" cy="18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B1BAF31-42D2-492D-8994-0ED3DB262537}"/>
              </a:ext>
            </a:extLst>
          </p:cNvPr>
          <p:cNvSpPr/>
          <p:nvPr/>
        </p:nvSpPr>
        <p:spPr>
          <a:xfrm>
            <a:off x="4499273" y="1729260"/>
            <a:ext cx="3151829" cy="70603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both Instructor student solution</a:t>
            </a:r>
          </a:p>
        </p:txBody>
      </p:sp>
      <p:cxnSp>
        <p:nvCxnSpPr>
          <p:cNvPr id="17" name="Straight Arrow Connector 16">
            <a:extLst>
              <a:ext uri="{FF2B5EF4-FFF2-40B4-BE49-F238E27FC236}">
                <a16:creationId xmlns:a16="http://schemas.microsoft.com/office/drawing/2014/main" id="{2E85EB4A-FADB-4AE1-9DCB-14B300DC02E5}"/>
              </a:ext>
            </a:extLst>
          </p:cNvPr>
          <p:cNvCxnSpPr>
            <a:cxnSpLocks/>
            <a:stCxn id="16" idx="0"/>
            <a:endCxn id="15" idx="3"/>
          </p:cNvCxnSpPr>
          <p:nvPr/>
        </p:nvCxnSpPr>
        <p:spPr>
          <a:xfrm flipV="1">
            <a:off x="6075188" y="1437987"/>
            <a:ext cx="1174697" cy="29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727D9C5-39E0-4573-9638-24458E3AB1E4}"/>
              </a:ext>
            </a:extLst>
          </p:cNvPr>
          <p:cNvSpPr/>
          <p:nvPr/>
        </p:nvSpPr>
        <p:spPr>
          <a:xfrm>
            <a:off x="8474565" y="1518904"/>
            <a:ext cx="2980038" cy="7566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Contains Classes existing in student solution and not in instructor solution</a:t>
            </a:r>
          </a:p>
        </p:txBody>
      </p:sp>
      <p:cxnSp>
        <p:nvCxnSpPr>
          <p:cNvPr id="27" name="Straight Arrow Connector 26">
            <a:extLst>
              <a:ext uri="{FF2B5EF4-FFF2-40B4-BE49-F238E27FC236}">
                <a16:creationId xmlns:a16="http://schemas.microsoft.com/office/drawing/2014/main" id="{8BDF2821-ADC8-4444-B11D-3DC4C6764EC1}"/>
              </a:ext>
            </a:extLst>
          </p:cNvPr>
          <p:cNvCxnSpPr>
            <a:cxnSpLocks/>
            <a:stCxn id="26" idx="1"/>
          </p:cNvCxnSpPr>
          <p:nvPr/>
        </p:nvCxnSpPr>
        <p:spPr>
          <a:xfrm flipH="1" flipV="1">
            <a:off x="7483151" y="1273013"/>
            <a:ext cx="991414" cy="62424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338D46-FF96-48A8-BFEB-92797ACFCB21}"/>
              </a:ext>
            </a:extLst>
          </p:cNvPr>
          <p:cNvCxnSpPr/>
          <p:nvPr/>
        </p:nvCxnSpPr>
        <p:spPr>
          <a:xfrm flipH="1" flipV="1">
            <a:off x="6105054" y="1253248"/>
            <a:ext cx="1378097" cy="1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21F48F-ABA2-4389-A7A3-DD732D1D62B7}"/>
              </a:ext>
            </a:extLst>
          </p:cNvPr>
          <p:cNvPicPr>
            <a:picLocks noChangeAspect="1"/>
          </p:cNvPicPr>
          <p:nvPr/>
        </p:nvPicPr>
        <p:blipFill rotWithShape="1">
          <a:blip r:embed="rId2"/>
          <a:srcRect t="42077" r="19507" b="32187"/>
          <a:stretch/>
        </p:blipFill>
        <p:spPr>
          <a:xfrm>
            <a:off x="1408646" y="2758361"/>
            <a:ext cx="5900057" cy="831808"/>
          </a:xfrm>
          <a:prstGeom prst="rect">
            <a:avLst/>
          </a:prstGeom>
        </p:spPr>
      </p:pic>
      <p:sp>
        <p:nvSpPr>
          <p:cNvPr id="34" name="Rectangle 33">
            <a:extLst>
              <a:ext uri="{FF2B5EF4-FFF2-40B4-BE49-F238E27FC236}">
                <a16:creationId xmlns:a16="http://schemas.microsoft.com/office/drawing/2014/main" id="{46199DD8-501F-4150-B558-77A72E6DFCC7}"/>
              </a:ext>
            </a:extLst>
          </p:cNvPr>
          <p:cNvSpPr/>
          <p:nvPr/>
        </p:nvSpPr>
        <p:spPr>
          <a:xfrm>
            <a:off x="5990151" y="3455033"/>
            <a:ext cx="2490888" cy="7566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Similar case with attribute hash maps</a:t>
            </a:r>
          </a:p>
        </p:txBody>
      </p:sp>
      <p:cxnSp>
        <p:nvCxnSpPr>
          <p:cNvPr id="35" name="Straight Arrow Connector 34">
            <a:extLst>
              <a:ext uri="{FF2B5EF4-FFF2-40B4-BE49-F238E27FC236}">
                <a16:creationId xmlns:a16="http://schemas.microsoft.com/office/drawing/2014/main" id="{D2073250-7C4D-4FBA-9A97-9C18FB1E5A6E}"/>
              </a:ext>
            </a:extLst>
          </p:cNvPr>
          <p:cNvCxnSpPr>
            <a:cxnSpLocks/>
            <a:endCxn id="33" idx="2"/>
          </p:cNvCxnSpPr>
          <p:nvPr/>
        </p:nvCxnSpPr>
        <p:spPr>
          <a:xfrm flipH="1" flipV="1">
            <a:off x="4358675" y="3590169"/>
            <a:ext cx="1631476" cy="291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785266F-E012-4129-A54C-F8B6F2920DF2}"/>
              </a:ext>
            </a:extLst>
          </p:cNvPr>
          <p:cNvPicPr>
            <a:picLocks noChangeAspect="1"/>
          </p:cNvPicPr>
          <p:nvPr/>
        </p:nvPicPr>
        <p:blipFill rotWithShape="1">
          <a:blip r:embed="rId2"/>
          <a:srcRect l="748" t="92626" r="42322" b="1372"/>
          <a:stretch/>
        </p:blipFill>
        <p:spPr>
          <a:xfrm>
            <a:off x="1508450" y="4974448"/>
            <a:ext cx="4172874" cy="193978"/>
          </a:xfrm>
          <a:prstGeom prst="rect">
            <a:avLst/>
          </a:prstGeom>
        </p:spPr>
      </p:pic>
      <p:sp>
        <p:nvSpPr>
          <p:cNvPr id="38" name="Rectangle 37">
            <a:extLst>
              <a:ext uri="{FF2B5EF4-FFF2-40B4-BE49-F238E27FC236}">
                <a16:creationId xmlns:a16="http://schemas.microsoft.com/office/drawing/2014/main" id="{58C6A813-B051-4BA8-9254-AFAD8CEF28D9}"/>
              </a:ext>
            </a:extLst>
          </p:cNvPr>
          <p:cNvSpPr/>
          <p:nvPr/>
        </p:nvSpPr>
        <p:spPr>
          <a:xfrm>
            <a:off x="5750411" y="5017805"/>
            <a:ext cx="3591900" cy="67658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Number of mistakes associated with a student solution</a:t>
            </a:r>
          </a:p>
        </p:txBody>
      </p:sp>
      <p:cxnSp>
        <p:nvCxnSpPr>
          <p:cNvPr id="39" name="Straight Arrow Connector 38">
            <a:extLst>
              <a:ext uri="{FF2B5EF4-FFF2-40B4-BE49-F238E27FC236}">
                <a16:creationId xmlns:a16="http://schemas.microsoft.com/office/drawing/2014/main" id="{50CA85A3-4A8E-4B8B-B4E6-BE8CD3BC5E4D}"/>
              </a:ext>
            </a:extLst>
          </p:cNvPr>
          <p:cNvCxnSpPr>
            <a:cxnSpLocks/>
            <a:stCxn id="38" idx="1"/>
          </p:cNvCxnSpPr>
          <p:nvPr/>
        </p:nvCxnSpPr>
        <p:spPr>
          <a:xfrm flipH="1" flipV="1">
            <a:off x="4499273" y="5180807"/>
            <a:ext cx="1251138" cy="17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FDB59130-2A16-4FB6-851F-7F1901B30E11}"/>
              </a:ext>
            </a:extLst>
          </p:cNvPr>
          <p:cNvPicPr>
            <a:picLocks noChangeAspect="1"/>
          </p:cNvPicPr>
          <p:nvPr/>
        </p:nvPicPr>
        <p:blipFill rotWithShape="1">
          <a:blip r:embed="rId2"/>
          <a:srcRect l="891" t="87134" r="42179" b="6864"/>
          <a:stretch/>
        </p:blipFill>
        <p:spPr>
          <a:xfrm>
            <a:off x="1508450" y="4667914"/>
            <a:ext cx="4172874" cy="193978"/>
          </a:xfrm>
          <a:prstGeom prst="rect">
            <a:avLst/>
          </a:prstGeom>
        </p:spPr>
      </p:pic>
      <p:sp>
        <p:nvSpPr>
          <p:cNvPr id="42" name="Rectangle 41">
            <a:extLst>
              <a:ext uri="{FF2B5EF4-FFF2-40B4-BE49-F238E27FC236}">
                <a16:creationId xmlns:a16="http://schemas.microsoft.com/office/drawing/2014/main" id="{EEE7C659-78AA-4E7A-953E-2193A6DE6E54}"/>
              </a:ext>
            </a:extLst>
          </p:cNvPr>
          <p:cNvSpPr/>
          <p:nvPr/>
        </p:nvSpPr>
        <p:spPr>
          <a:xfrm>
            <a:off x="5750410" y="4381130"/>
            <a:ext cx="3591901" cy="542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Number of mistakes returned by MDS </a:t>
            </a:r>
          </a:p>
        </p:txBody>
      </p:sp>
      <p:cxnSp>
        <p:nvCxnSpPr>
          <p:cNvPr id="43" name="Straight Arrow Connector 42">
            <a:extLst>
              <a:ext uri="{FF2B5EF4-FFF2-40B4-BE49-F238E27FC236}">
                <a16:creationId xmlns:a16="http://schemas.microsoft.com/office/drawing/2014/main" id="{4B4A12E7-8328-49EA-8EB7-3586EE80A69C}"/>
              </a:ext>
            </a:extLst>
          </p:cNvPr>
          <p:cNvCxnSpPr>
            <a:cxnSpLocks/>
            <a:stCxn id="42" idx="1"/>
          </p:cNvCxnSpPr>
          <p:nvPr/>
        </p:nvCxnSpPr>
        <p:spPr>
          <a:xfrm flipH="1">
            <a:off x="5383763" y="4652321"/>
            <a:ext cx="366647" cy="60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25450"/>
            <a:ext cx="8915872" cy="2588021"/>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112297" y="866637"/>
            <a:ext cx="3252064" cy="773033"/>
          </a:xfrm>
        </p:spPr>
        <p:txBody>
          <a:bodyPr/>
          <a:lstStyle/>
          <a:p>
            <a:pPr algn="ctr"/>
            <a:r>
              <a:rPr lang="en-US" dirty="0"/>
              <a:t>Writing the test</a:t>
            </a:r>
          </a:p>
        </p:txBody>
      </p:sp>
      <p:sp>
        <p:nvSpPr>
          <p:cNvPr id="3" name="Content Placeholder 2"/>
          <p:cNvSpPr>
            <a:spLocks noGrp="1"/>
          </p:cNvSpPr>
          <p:nvPr>
            <p:ph sz="half" idx="1"/>
          </p:nvPr>
        </p:nvSpPr>
        <p:spPr>
          <a:xfrm>
            <a:off x="2208213" y="1995547"/>
            <a:ext cx="8046130" cy="1042621"/>
          </a:xfrm>
        </p:spPr>
        <p:txBody>
          <a:bodyPr>
            <a:normAutofit/>
          </a:bodyPr>
          <a:lstStyle/>
          <a:p>
            <a:pPr algn="just"/>
            <a:r>
              <a:rPr lang="en-US" dirty="0"/>
              <a:t>In the next few slides will learn to write a sample test</a:t>
            </a:r>
          </a:p>
          <a:p>
            <a:pPr algn="just"/>
            <a:r>
              <a:rPr lang="en-US" dirty="0"/>
              <a:t>You will also learn to create a </a:t>
            </a:r>
            <a:r>
              <a:rPr lang="en-US" dirty="0" err="1"/>
              <a:t>cdm</a:t>
            </a:r>
            <a:r>
              <a:rPr lang="en-US" dirty="0"/>
              <a:t> file using </a:t>
            </a:r>
            <a:r>
              <a:rPr lang="en-US" dirty="0" err="1"/>
              <a:t>TouchCORE</a:t>
            </a:r>
            <a:endParaRPr lang="en-US" dirty="0"/>
          </a:p>
        </p:txBody>
      </p:sp>
    </p:spTree>
    <p:extLst>
      <p:ext uri="{BB962C8B-B14F-4D97-AF65-F5344CB8AC3E}">
        <p14:creationId xmlns:p14="http://schemas.microsoft.com/office/powerpoint/2010/main" val="225536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3676" y="690465"/>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pic>
        <p:nvPicPr>
          <p:cNvPr id="4" name="Picture 3">
            <a:extLst>
              <a:ext uri="{FF2B5EF4-FFF2-40B4-BE49-F238E27FC236}">
                <a16:creationId xmlns:a16="http://schemas.microsoft.com/office/drawing/2014/main" id="{84FDECBE-A8E4-4B62-9555-628776BF4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734" y="1061356"/>
            <a:ext cx="6800849" cy="3886199"/>
          </a:xfrm>
          <a:prstGeom prst="rect">
            <a:avLst/>
          </a:prstGeom>
        </p:spPr>
      </p:pic>
      <p:sp>
        <p:nvSpPr>
          <p:cNvPr id="11" name="Rectangle 10">
            <a:extLst>
              <a:ext uri="{FF2B5EF4-FFF2-40B4-BE49-F238E27FC236}">
                <a16:creationId xmlns:a16="http://schemas.microsoft.com/office/drawing/2014/main" id="{F6707035-44C8-4836-AEE6-B839F3A7AE17}"/>
              </a:ext>
            </a:extLst>
          </p:cNvPr>
          <p:cNvSpPr/>
          <p:nvPr/>
        </p:nvSpPr>
        <p:spPr>
          <a:xfrm>
            <a:off x="8424870" y="313830"/>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This is the home screen of </a:t>
            </a:r>
            <a:r>
              <a:rPr lang="en-IN" sz="1400" dirty="0" err="1">
                <a:solidFill>
                  <a:schemeClr val="tx1"/>
                </a:solidFill>
              </a:rPr>
              <a:t>TouchCORE</a:t>
            </a:r>
            <a:endParaRPr lang="en-IN" sz="1400" dirty="0">
              <a:solidFill>
                <a:schemeClr val="tx1"/>
              </a:solidFill>
            </a:endParaRPr>
          </a:p>
        </p:txBody>
      </p:sp>
      <p:cxnSp>
        <p:nvCxnSpPr>
          <p:cNvPr id="12" name="Straight Arrow Connector 11">
            <a:extLst>
              <a:ext uri="{FF2B5EF4-FFF2-40B4-BE49-F238E27FC236}">
                <a16:creationId xmlns:a16="http://schemas.microsoft.com/office/drawing/2014/main" id="{8C1B252D-DC23-49E3-9CFC-2F8B8D950D64}"/>
              </a:ext>
            </a:extLst>
          </p:cNvPr>
          <p:cNvCxnSpPr>
            <a:cxnSpLocks/>
            <a:stCxn id="11" idx="1"/>
          </p:cNvCxnSpPr>
          <p:nvPr/>
        </p:nvCxnSpPr>
        <p:spPr>
          <a:xfrm flipH="1">
            <a:off x="6549887" y="690465"/>
            <a:ext cx="1874983" cy="512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2D27BE3-560D-41F6-A530-B43DAFC6C461}"/>
              </a:ext>
            </a:extLst>
          </p:cNvPr>
          <p:cNvSpPr/>
          <p:nvPr/>
        </p:nvSpPr>
        <p:spPr>
          <a:xfrm>
            <a:off x="3569849" y="2155882"/>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 to create new </a:t>
            </a:r>
            <a:r>
              <a:rPr lang="en-IN" sz="1400" dirty="0" err="1">
                <a:solidFill>
                  <a:schemeClr val="tx1"/>
                </a:solidFill>
              </a:rPr>
              <a:t>TouchCORE</a:t>
            </a:r>
            <a:r>
              <a:rPr lang="en-IN" sz="1400" dirty="0">
                <a:solidFill>
                  <a:schemeClr val="tx1"/>
                </a:solidFill>
              </a:rPr>
              <a:t>  file (in this case .</a:t>
            </a:r>
            <a:r>
              <a:rPr lang="en-IN" sz="1400" dirty="0" err="1">
                <a:solidFill>
                  <a:schemeClr val="tx1"/>
                </a:solidFill>
              </a:rPr>
              <a:t>cdm</a:t>
            </a:r>
            <a:r>
              <a:rPr lang="en-IN" sz="1400" dirty="0">
                <a:solidFill>
                  <a:schemeClr val="tx1"/>
                </a:solidFill>
              </a:rPr>
              <a:t>)</a:t>
            </a:r>
          </a:p>
        </p:txBody>
      </p:sp>
      <p:cxnSp>
        <p:nvCxnSpPr>
          <p:cNvPr id="16" name="Straight Arrow Connector 15">
            <a:extLst>
              <a:ext uri="{FF2B5EF4-FFF2-40B4-BE49-F238E27FC236}">
                <a16:creationId xmlns:a16="http://schemas.microsoft.com/office/drawing/2014/main" id="{F5036583-EB8B-47EC-B6C3-55874C35B634}"/>
              </a:ext>
            </a:extLst>
          </p:cNvPr>
          <p:cNvCxnSpPr>
            <a:cxnSpLocks/>
          </p:cNvCxnSpPr>
          <p:nvPr/>
        </p:nvCxnSpPr>
        <p:spPr>
          <a:xfrm flipV="1">
            <a:off x="6549888" y="1699591"/>
            <a:ext cx="1033669" cy="83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D21D8D-7EC5-4A92-B740-061EC3238542}"/>
              </a:ext>
            </a:extLst>
          </p:cNvPr>
          <p:cNvSpPr/>
          <p:nvPr/>
        </p:nvSpPr>
        <p:spPr>
          <a:xfrm>
            <a:off x="3662614" y="3627043"/>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here to open a existing </a:t>
            </a:r>
            <a:r>
              <a:rPr lang="en-IN" sz="1400" dirty="0" err="1">
                <a:solidFill>
                  <a:schemeClr val="tx1"/>
                </a:solidFill>
              </a:rPr>
              <a:t>TouchCORE</a:t>
            </a:r>
            <a:r>
              <a:rPr lang="en-IN" sz="1400" dirty="0">
                <a:solidFill>
                  <a:schemeClr val="tx1"/>
                </a:solidFill>
              </a:rPr>
              <a:t> file</a:t>
            </a:r>
          </a:p>
        </p:txBody>
      </p:sp>
      <p:cxnSp>
        <p:nvCxnSpPr>
          <p:cNvPr id="23" name="Straight Arrow Connector 22">
            <a:extLst>
              <a:ext uri="{FF2B5EF4-FFF2-40B4-BE49-F238E27FC236}">
                <a16:creationId xmlns:a16="http://schemas.microsoft.com/office/drawing/2014/main" id="{2DD13A18-2651-4C36-AAB5-6EE0FE78F1EB}"/>
              </a:ext>
            </a:extLst>
          </p:cNvPr>
          <p:cNvCxnSpPr>
            <a:cxnSpLocks/>
          </p:cNvCxnSpPr>
          <p:nvPr/>
        </p:nvCxnSpPr>
        <p:spPr>
          <a:xfrm flipV="1">
            <a:off x="6642653" y="1805373"/>
            <a:ext cx="1268895" cy="2198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3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Graphical user interface, application&#10;&#10;Description automatically generated">
            <a:extLst>
              <a:ext uri="{FF2B5EF4-FFF2-40B4-BE49-F238E27FC236}">
                <a16:creationId xmlns:a16="http://schemas.microsoft.com/office/drawing/2014/main" id="{8CF1DCB4-53F6-444A-A4B3-76B57305A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998" y="410415"/>
            <a:ext cx="9828349" cy="562633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3974679" y="910165"/>
            <a:ext cx="3988986" cy="87238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Browse to the location where you want to store the file.</a:t>
            </a:r>
          </a:p>
        </p:txBody>
      </p:sp>
      <p:sp>
        <p:nvSpPr>
          <p:cNvPr id="15" name="Rectangle 14">
            <a:extLst>
              <a:ext uri="{FF2B5EF4-FFF2-40B4-BE49-F238E27FC236}">
                <a16:creationId xmlns:a16="http://schemas.microsoft.com/office/drawing/2014/main" id="{72D27BE3-560D-41F6-A530-B43DAFC6C461}"/>
              </a:ext>
            </a:extLst>
          </p:cNvPr>
          <p:cNvSpPr/>
          <p:nvPr/>
        </p:nvSpPr>
        <p:spPr>
          <a:xfrm>
            <a:off x="1560962" y="4521396"/>
            <a:ext cx="4535038" cy="84573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Click “Choose Current” to continue at that location</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3828481" y="4104862"/>
            <a:ext cx="3019580" cy="41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9A6497C-8BC7-4744-8D6D-C33D8B13C944}"/>
              </a:ext>
            </a:extLst>
          </p:cNvPr>
          <p:cNvSpPr/>
          <p:nvPr/>
        </p:nvSpPr>
        <p:spPr>
          <a:xfrm>
            <a:off x="7570959" y="3022925"/>
            <a:ext cx="2953972" cy="671998"/>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Press “+” to create new folder</a:t>
            </a:r>
          </a:p>
        </p:txBody>
      </p:sp>
      <p:cxnSp>
        <p:nvCxnSpPr>
          <p:cNvPr id="17" name="Straight Arrow Connector 16">
            <a:extLst>
              <a:ext uri="{FF2B5EF4-FFF2-40B4-BE49-F238E27FC236}">
                <a16:creationId xmlns:a16="http://schemas.microsoft.com/office/drawing/2014/main" id="{DA26EC6A-EC81-4D28-AF9A-3CA47BB3AA41}"/>
              </a:ext>
            </a:extLst>
          </p:cNvPr>
          <p:cNvCxnSpPr>
            <a:cxnSpLocks/>
            <a:stCxn id="14" idx="0"/>
          </p:cNvCxnSpPr>
          <p:nvPr/>
        </p:nvCxnSpPr>
        <p:spPr>
          <a:xfrm flipH="1" flipV="1">
            <a:off x="6559420" y="2547257"/>
            <a:ext cx="2488525" cy="47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2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10;&#10;Description automatically generated">
            <a:extLst>
              <a:ext uri="{FF2B5EF4-FFF2-40B4-BE49-F238E27FC236}">
                <a16:creationId xmlns:a16="http://schemas.microsoft.com/office/drawing/2014/main" id="{01B07824-9295-4D2E-87AE-D90BC1BFA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644" y="467140"/>
            <a:ext cx="9763070" cy="556960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4210061" y="1079131"/>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Enter the name of </a:t>
            </a:r>
            <a:r>
              <a:rPr lang="en-IN" sz="1400" dirty="0" err="1">
                <a:solidFill>
                  <a:schemeClr val="tx1"/>
                </a:solidFill>
              </a:rPr>
              <a:t>cdm</a:t>
            </a:r>
            <a:r>
              <a:rPr lang="en-IN" sz="1400" dirty="0">
                <a:solidFill>
                  <a:schemeClr val="tx1"/>
                </a:solidFill>
              </a:rPr>
              <a:t> file</a:t>
            </a:r>
          </a:p>
        </p:txBody>
      </p:sp>
      <p:sp>
        <p:nvSpPr>
          <p:cNvPr id="15" name="Rectangle 14">
            <a:extLst>
              <a:ext uri="{FF2B5EF4-FFF2-40B4-BE49-F238E27FC236}">
                <a16:creationId xmlns:a16="http://schemas.microsoft.com/office/drawing/2014/main" id="{72D27BE3-560D-41F6-A530-B43DAFC6C461}"/>
              </a:ext>
            </a:extLst>
          </p:cNvPr>
          <p:cNvSpPr/>
          <p:nvPr/>
        </p:nvSpPr>
        <p:spPr>
          <a:xfrm>
            <a:off x="1560962" y="4521395"/>
            <a:ext cx="4535037" cy="15153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Name the class according to its projected use. In this example “</a:t>
            </a:r>
            <a:r>
              <a:rPr lang="en-IN" sz="1400" dirty="0" err="1">
                <a:solidFill>
                  <a:schemeClr val="tx1"/>
                </a:solidFill>
              </a:rPr>
              <a:t>instructor_MistakePluralClassName</a:t>
            </a:r>
            <a:r>
              <a:rPr lang="en-IN" sz="1400" dirty="0">
                <a:solidFill>
                  <a:schemeClr val="tx1"/>
                </a:solidFill>
              </a:rPr>
              <a:t>” is used as a name, this tells us that, this is an instructor solution and will be used to test Plural class name mistake</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3828481" y="3347755"/>
            <a:ext cx="1231387" cy="1173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04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B976DFB-932A-403E-A366-B499B02E1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0" y="419309"/>
            <a:ext cx="9794223" cy="559437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1" name="Rectangle 10">
            <a:extLst>
              <a:ext uri="{FF2B5EF4-FFF2-40B4-BE49-F238E27FC236}">
                <a16:creationId xmlns:a16="http://schemas.microsoft.com/office/drawing/2014/main" id="{F6707035-44C8-4836-AEE6-B839F3A7AE17}"/>
              </a:ext>
            </a:extLst>
          </p:cNvPr>
          <p:cNvSpPr/>
          <p:nvPr/>
        </p:nvSpPr>
        <p:spPr>
          <a:xfrm>
            <a:off x="7073967" y="2239752"/>
            <a:ext cx="2980038" cy="75327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.Select “Domain </a:t>
            </a:r>
            <a:r>
              <a:rPr lang="en-IN" sz="1400" dirty="0" err="1">
                <a:solidFill>
                  <a:schemeClr val="tx1"/>
                </a:solidFill>
              </a:rPr>
              <a:t>Modellng</a:t>
            </a:r>
            <a:r>
              <a:rPr lang="en-IN" sz="1400" dirty="0">
                <a:solidFill>
                  <a:schemeClr val="tx1"/>
                </a:solidFill>
              </a:rPr>
              <a:t>”</a:t>
            </a:r>
          </a:p>
        </p:txBody>
      </p:sp>
      <p:sp>
        <p:nvSpPr>
          <p:cNvPr id="15" name="Rectangle 14">
            <a:extLst>
              <a:ext uri="{FF2B5EF4-FFF2-40B4-BE49-F238E27FC236}">
                <a16:creationId xmlns:a16="http://schemas.microsoft.com/office/drawing/2014/main" id="{72D27BE3-560D-41F6-A530-B43DAFC6C461}"/>
              </a:ext>
            </a:extLst>
          </p:cNvPr>
          <p:cNvSpPr/>
          <p:nvPr/>
        </p:nvSpPr>
        <p:spPr>
          <a:xfrm>
            <a:off x="7073967" y="109384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Hold left mouse button and select “New Realization Model”</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H="1" flipV="1">
            <a:off x="6813755" y="844317"/>
            <a:ext cx="1440140" cy="24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6D3909-82D5-4EA1-BC7D-3AC7D6B68454}"/>
              </a:ext>
            </a:extLst>
          </p:cNvPr>
          <p:cNvCxnSpPr>
            <a:cxnSpLocks/>
          </p:cNvCxnSpPr>
          <p:nvPr/>
        </p:nvCxnSpPr>
        <p:spPr>
          <a:xfrm>
            <a:off x="8563986" y="2993022"/>
            <a:ext cx="911837" cy="80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0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07E6F-B0F1-41B7-BB02-1F0775BC72C2}"/>
              </a:ext>
            </a:extLst>
          </p:cNvPr>
          <p:cNvSpPr/>
          <p:nvPr/>
        </p:nvSpPr>
        <p:spPr>
          <a:xfrm>
            <a:off x="3488634" y="546651"/>
            <a:ext cx="5198165" cy="4701209"/>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434578" y="546651"/>
            <a:ext cx="4142891" cy="799538"/>
          </a:xfrm>
        </p:spPr>
        <p:txBody>
          <a:bodyPr/>
          <a:lstStyle/>
          <a:p>
            <a:r>
              <a:rPr lang="fr-FR" dirty="0"/>
              <a:t>Topics Covered</a:t>
            </a:r>
            <a:endParaRPr lang="en-US" dirty="0"/>
          </a:p>
        </p:txBody>
      </p:sp>
      <p:sp>
        <p:nvSpPr>
          <p:cNvPr id="3" name="Content Placeholder 2"/>
          <p:cNvSpPr>
            <a:spLocks noGrp="1"/>
          </p:cNvSpPr>
          <p:nvPr>
            <p:ph idx="1"/>
          </p:nvPr>
        </p:nvSpPr>
        <p:spPr>
          <a:xfrm>
            <a:off x="3848169" y="1431234"/>
            <a:ext cx="4729300" cy="3657600"/>
          </a:xfrm>
        </p:spPr>
        <p:txBody>
          <a:bodyPr/>
          <a:lstStyle/>
          <a:p>
            <a:r>
              <a:rPr lang="en-US" dirty="0"/>
              <a:t>What is Mistake Detection System?</a:t>
            </a:r>
          </a:p>
          <a:p>
            <a:r>
              <a:rPr lang="en-US" dirty="0"/>
              <a:t>How does it work?</a:t>
            </a:r>
          </a:p>
          <a:p>
            <a:r>
              <a:rPr lang="en-US" dirty="0"/>
              <a:t>Which Mistakes it covers?</a:t>
            </a:r>
          </a:p>
          <a:p>
            <a:r>
              <a:rPr lang="en-US" dirty="0"/>
              <a:t>A Poster explaining the system</a:t>
            </a:r>
          </a:p>
          <a:p>
            <a:r>
              <a:rPr lang="en-US" dirty="0"/>
              <a:t>How is the system tested?</a:t>
            </a:r>
          </a:p>
          <a:p>
            <a:r>
              <a:rPr lang="en-US" dirty="0"/>
              <a:t>Understanding the test cases.</a:t>
            </a:r>
          </a:p>
          <a:p>
            <a:r>
              <a:rPr lang="en-US" dirty="0"/>
              <a:t>Writing a sample test.</a:t>
            </a:r>
          </a:p>
        </p:txBody>
      </p:sp>
    </p:spTree>
    <p:extLst>
      <p:ext uri="{BB962C8B-B14F-4D97-AF65-F5344CB8AC3E}">
        <p14:creationId xmlns:p14="http://schemas.microsoft.com/office/powerpoint/2010/main" val="208392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text&#10;&#10;Description automatically generated">
            <a:extLst>
              <a:ext uri="{FF2B5EF4-FFF2-40B4-BE49-F238E27FC236}">
                <a16:creationId xmlns:a16="http://schemas.microsoft.com/office/drawing/2014/main" id="{A093FC67-3CE6-4879-9DAF-60518EDC6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0" y="419309"/>
            <a:ext cx="9790134" cy="55850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1662163" y="26790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Hold left mouse button and select “Create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2842091" y="1887794"/>
            <a:ext cx="1484103" cy="791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2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3115527-6DF7-447E-B339-B44FF6AC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1" y="419309"/>
            <a:ext cx="9790134" cy="5595140"/>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787092" y="2718344"/>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Name the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5" idx="0"/>
          </p:cNvCxnSpPr>
          <p:nvPr/>
        </p:nvCxnSpPr>
        <p:spPr>
          <a:xfrm flipV="1">
            <a:off x="1967020" y="1567543"/>
            <a:ext cx="2754270" cy="1150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56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application&#10;&#10;Description automatically generated">
            <a:extLst>
              <a:ext uri="{FF2B5EF4-FFF2-40B4-BE49-F238E27FC236}">
                <a16:creationId xmlns:a16="http://schemas.microsoft.com/office/drawing/2014/main" id="{8646E1A4-659C-4C46-B065-6313B5102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406312"/>
            <a:ext cx="9802103" cy="55996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6858725" y="1250322"/>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To Add attribute long press (hold left mouse button) the class</a:t>
            </a:r>
          </a:p>
        </p:txBody>
      </p:sp>
      <p:cxnSp>
        <p:nvCxnSpPr>
          <p:cNvPr id="16" name="Straight Arrow Connector 15">
            <a:extLst>
              <a:ext uri="{FF2B5EF4-FFF2-40B4-BE49-F238E27FC236}">
                <a16:creationId xmlns:a16="http://schemas.microsoft.com/office/drawing/2014/main" id="{F5036583-EB8B-47EC-B6C3-55874C35B634}"/>
              </a:ext>
            </a:extLst>
          </p:cNvPr>
          <p:cNvCxnSpPr>
            <a:cxnSpLocks/>
            <a:stCxn id="17" idx="0"/>
          </p:cNvCxnSpPr>
          <p:nvPr/>
        </p:nvCxnSpPr>
        <p:spPr>
          <a:xfrm flipV="1">
            <a:off x="3149173" y="1968759"/>
            <a:ext cx="1348182" cy="1009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BEF5FD-3F63-42C0-8637-E3F88471C6B3}"/>
              </a:ext>
            </a:extLst>
          </p:cNvPr>
          <p:cNvSpPr/>
          <p:nvPr/>
        </p:nvSpPr>
        <p:spPr>
          <a:xfrm>
            <a:off x="1969245" y="2978033"/>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Press “A*”</a:t>
            </a:r>
          </a:p>
        </p:txBody>
      </p:sp>
      <p:cxnSp>
        <p:nvCxnSpPr>
          <p:cNvPr id="18" name="Straight Arrow Connector 17">
            <a:extLst>
              <a:ext uri="{FF2B5EF4-FFF2-40B4-BE49-F238E27FC236}">
                <a16:creationId xmlns:a16="http://schemas.microsoft.com/office/drawing/2014/main" id="{4679FC85-223B-4A02-B0F7-9BF07CA323A3}"/>
              </a:ext>
            </a:extLst>
          </p:cNvPr>
          <p:cNvCxnSpPr>
            <a:cxnSpLocks/>
          </p:cNvCxnSpPr>
          <p:nvPr/>
        </p:nvCxnSpPr>
        <p:spPr>
          <a:xfrm flipH="1">
            <a:off x="5917452" y="1719451"/>
            <a:ext cx="941273" cy="1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64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picture containing graphical user interface&#10;&#10;Description automatically generated">
            <a:extLst>
              <a:ext uri="{FF2B5EF4-FFF2-40B4-BE49-F238E27FC236}">
                <a16:creationId xmlns:a16="http://schemas.microsoft.com/office/drawing/2014/main" id="{577C11A5-E80D-4133-A3EF-6BC4432DB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396007"/>
            <a:ext cx="9780357" cy="5599649"/>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7033650" y="98012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1. Enter the data type and name of the attribute</a:t>
            </a:r>
          </a:p>
        </p:txBody>
      </p: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9FC85-223B-4A02-B0F7-9BF07CA323A3}"/>
              </a:ext>
            </a:extLst>
          </p:cNvPr>
          <p:cNvCxnSpPr>
            <a:cxnSpLocks/>
          </p:cNvCxnSpPr>
          <p:nvPr/>
        </p:nvCxnSpPr>
        <p:spPr>
          <a:xfrm flipH="1">
            <a:off x="5691673" y="1431086"/>
            <a:ext cx="1341978" cy="313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34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 application&#10;&#10;Description automatically generated">
            <a:extLst>
              <a:ext uri="{FF2B5EF4-FFF2-40B4-BE49-F238E27FC236}">
                <a16:creationId xmlns:a16="http://schemas.microsoft.com/office/drawing/2014/main" id="{EC52C6AB-720F-448D-81C3-FDD2F703A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81" y="396007"/>
            <a:ext cx="9780357" cy="5627651"/>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2559209" y="3154397"/>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Bravo !! your class diagram is now ready .</a:t>
            </a:r>
          </a:p>
        </p:txBody>
      </p:sp>
      <p:sp>
        <p:nvSpPr>
          <p:cNvPr id="10" name="Rectangle 9">
            <a:extLst>
              <a:ext uri="{FF2B5EF4-FFF2-40B4-BE49-F238E27FC236}">
                <a16:creationId xmlns:a16="http://schemas.microsoft.com/office/drawing/2014/main" id="{ABFF2D64-13DB-498A-922F-E761CFE1A7C6}"/>
              </a:ext>
            </a:extLst>
          </p:cNvPr>
          <p:cNvSpPr/>
          <p:nvPr/>
        </p:nvSpPr>
        <p:spPr>
          <a:xfrm>
            <a:off x="6425892" y="3716315"/>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2. Save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7605820" y="1744825"/>
            <a:ext cx="2863127" cy="197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79FC85-223B-4A02-B0F7-9BF07CA323A3}"/>
              </a:ext>
            </a:extLst>
          </p:cNvPr>
          <p:cNvCxnSpPr>
            <a:cxnSpLocks/>
            <a:stCxn id="15" idx="0"/>
          </p:cNvCxnSpPr>
          <p:nvPr/>
        </p:nvCxnSpPr>
        <p:spPr>
          <a:xfrm flipV="1">
            <a:off x="3739137" y="2231923"/>
            <a:ext cx="1239645" cy="92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E2E655-3791-43F6-AB6C-19C9A5E41E90}"/>
              </a:ext>
            </a:extLst>
          </p:cNvPr>
          <p:cNvSpPr/>
          <p:nvPr/>
        </p:nvSpPr>
        <p:spPr>
          <a:xfrm>
            <a:off x="2618926" y="445865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Note: You can create more classes, in similar way</a:t>
            </a:r>
          </a:p>
        </p:txBody>
      </p:sp>
      <p:sp>
        <p:nvSpPr>
          <p:cNvPr id="16" name="Rectangle 15">
            <a:extLst>
              <a:ext uri="{FF2B5EF4-FFF2-40B4-BE49-F238E27FC236}">
                <a16:creationId xmlns:a16="http://schemas.microsoft.com/office/drawing/2014/main" id="{C5C3DD47-3E92-4524-AB08-AE5C13EE9F65}"/>
              </a:ext>
            </a:extLst>
          </p:cNvPr>
          <p:cNvSpPr/>
          <p:nvPr/>
        </p:nvSpPr>
        <p:spPr>
          <a:xfrm>
            <a:off x="6131704" y="1170920"/>
            <a:ext cx="3067665" cy="124732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1. Take a screenshot of the created class diagram. This will help to look at the class diagram in future</a:t>
            </a:r>
          </a:p>
        </p:txBody>
      </p:sp>
    </p:spTree>
    <p:extLst>
      <p:ext uri="{BB962C8B-B14F-4D97-AF65-F5344CB8AC3E}">
        <p14:creationId xmlns:p14="http://schemas.microsoft.com/office/powerpoint/2010/main" val="376475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Graphical user interface&#10;&#10;Description automatically generated">
            <a:extLst>
              <a:ext uri="{FF2B5EF4-FFF2-40B4-BE49-F238E27FC236}">
                <a16:creationId xmlns:a16="http://schemas.microsoft.com/office/drawing/2014/main" id="{A71539E1-B1B0-4781-A9A0-68536ECA9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40" y="396007"/>
            <a:ext cx="9819733" cy="5627651"/>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4631294" y="783060"/>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Now browse to a new location and create a </a:t>
            </a:r>
            <a:r>
              <a:rPr lang="en-IN" sz="1400" dirty="0" err="1">
                <a:solidFill>
                  <a:schemeClr val="tx1"/>
                </a:solidFill>
              </a:rPr>
              <a:t>cdm</a:t>
            </a:r>
            <a:r>
              <a:rPr lang="en-IN" sz="1400" dirty="0">
                <a:solidFill>
                  <a:schemeClr val="tx1"/>
                </a:solidFill>
              </a:rPr>
              <a:t> for student solution</a:t>
            </a:r>
          </a:p>
        </p:txBody>
      </p:sp>
      <p:sp>
        <p:nvSpPr>
          <p:cNvPr id="10" name="Rectangle 9">
            <a:extLst>
              <a:ext uri="{FF2B5EF4-FFF2-40B4-BE49-F238E27FC236}">
                <a16:creationId xmlns:a16="http://schemas.microsoft.com/office/drawing/2014/main" id="{ABFF2D64-13DB-498A-922F-E761CFE1A7C6}"/>
              </a:ext>
            </a:extLst>
          </p:cNvPr>
          <p:cNvSpPr/>
          <p:nvPr/>
        </p:nvSpPr>
        <p:spPr>
          <a:xfrm>
            <a:off x="1386349" y="4320999"/>
            <a:ext cx="4139757" cy="15791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 Name the class according to its projected use. In this example “</a:t>
            </a:r>
            <a:r>
              <a:rPr lang="en-IN" sz="1400" dirty="0" err="1">
                <a:solidFill>
                  <a:schemeClr val="tx1"/>
                </a:solidFill>
              </a:rPr>
              <a:t>student_MistakePluralClassName</a:t>
            </a:r>
            <a:r>
              <a:rPr lang="en-IN" sz="1400" dirty="0">
                <a:solidFill>
                  <a:schemeClr val="tx1"/>
                </a:solidFill>
              </a:rPr>
              <a:t>” is used as a name, this tells us that, this is an student solution and will be used to test Plural class name mistake</a:t>
            </a:r>
          </a:p>
        </p:txBody>
      </p:sp>
      <p:cxnSp>
        <p:nvCxnSpPr>
          <p:cNvPr id="11" name="Straight Arrow Connector 10">
            <a:extLst>
              <a:ext uri="{FF2B5EF4-FFF2-40B4-BE49-F238E27FC236}">
                <a16:creationId xmlns:a16="http://schemas.microsoft.com/office/drawing/2014/main" id="{FF32F55C-0D11-45ED-B97E-304553A108F8}"/>
              </a:ext>
            </a:extLst>
          </p:cNvPr>
          <p:cNvCxnSpPr>
            <a:cxnSpLocks/>
            <a:stCxn id="10" idx="0"/>
          </p:cNvCxnSpPr>
          <p:nvPr/>
        </p:nvCxnSpPr>
        <p:spPr>
          <a:xfrm flipV="1">
            <a:off x="3456228" y="3429000"/>
            <a:ext cx="1924890" cy="8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055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18016" y="265459"/>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Graphical user interface&#10;&#10;Description automatically generated">
            <a:extLst>
              <a:ext uri="{FF2B5EF4-FFF2-40B4-BE49-F238E27FC236}">
                <a16:creationId xmlns:a16="http://schemas.microsoft.com/office/drawing/2014/main" id="{8E86AD92-3BD1-4475-9348-F02FCF93E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40" y="396007"/>
            <a:ext cx="9819733" cy="5601934"/>
          </a:xfrm>
          <a:prstGeom prst="rect">
            <a:avLst/>
          </a:prstGeom>
        </p:spPr>
      </p:pic>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6902546" y="1154228"/>
            <a:ext cx="2359856" cy="9019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Using the previously learned steps we have create a student solution</a:t>
            </a:r>
          </a:p>
        </p:txBody>
      </p:sp>
      <p:sp>
        <p:nvSpPr>
          <p:cNvPr id="10" name="Rectangle 9">
            <a:extLst>
              <a:ext uri="{FF2B5EF4-FFF2-40B4-BE49-F238E27FC236}">
                <a16:creationId xmlns:a16="http://schemas.microsoft.com/office/drawing/2014/main" id="{ABFF2D64-13DB-498A-922F-E761CFE1A7C6}"/>
              </a:ext>
            </a:extLst>
          </p:cNvPr>
          <p:cNvSpPr/>
          <p:nvPr/>
        </p:nvSpPr>
        <p:spPr>
          <a:xfrm>
            <a:off x="1543665" y="2892738"/>
            <a:ext cx="4178709" cy="1394127"/>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a:t>
            </a:r>
          </a:p>
          <a:p>
            <a:pPr algn="ctr"/>
            <a:r>
              <a:rPr lang="en-IN" sz="1400" dirty="0">
                <a:solidFill>
                  <a:schemeClr val="tx1"/>
                </a:solidFill>
              </a:rPr>
              <a:t>Note the name of class is “Tests” which is plural, this is done to test the Mistake Detection System</a:t>
            </a:r>
          </a:p>
        </p:txBody>
      </p:sp>
      <p:cxnSp>
        <p:nvCxnSpPr>
          <p:cNvPr id="11" name="Straight Arrow Connector 10">
            <a:extLst>
              <a:ext uri="{FF2B5EF4-FFF2-40B4-BE49-F238E27FC236}">
                <a16:creationId xmlns:a16="http://schemas.microsoft.com/office/drawing/2014/main" id="{FF32F55C-0D11-45ED-B97E-304553A108F8}"/>
              </a:ext>
            </a:extLst>
          </p:cNvPr>
          <p:cNvCxnSpPr>
            <a:cxnSpLocks/>
          </p:cNvCxnSpPr>
          <p:nvPr/>
        </p:nvCxnSpPr>
        <p:spPr>
          <a:xfrm flipV="1">
            <a:off x="3220254" y="1979584"/>
            <a:ext cx="1924890" cy="89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AE843D7-4B42-4D3F-AFAA-75ED605D3D9F}"/>
              </a:ext>
            </a:extLst>
          </p:cNvPr>
          <p:cNvSpPr/>
          <p:nvPr/>
        </p:nvSpPr>
        <p:spPr>
          <a:xfrm>
            <a:off x="6654765" y="2713542"/>
            <a:ext cx="3067665" cy="124732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Take a screenshot of the created class diagram. This will help to look at the class diagram in future</a:t>
            </a:r>
          </a:p>
        </p:txBody>
      </p:sp>
    </p:spTree>
    <p:extLst>
      <p:ext uri="{BB962C8B-B14F-4D97-AF65-F5344CB8AC3E}">
        <p14:creationId xmlns:p14="http://schemas.microsoft.com/office/powerpoint/2010/main" val="327504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652554" y="21999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pic>
        <p:nvPicPr>
          <p:cNvPr id="7" name="Picture 6">
            <a:extLst>
              <a:ext uri="{FF2B5EF4-FFF2-40B4-BE49-F238E27FC236}">
                <a16:creationId xmlns:a16="http://schemas.microsoft.com/office/drawing/2014/main" id="{EDA4BAD9-9EBF-4634-AA31-5C9A0F67F13E}"/>
              </a:ext>
            </a:extLst>
          </p:cNvPr>
          <p:cNvPicPr>
            <a:picLocks noChangeAspect="1"/>
          </p:cNvPicPr>
          <p:nvPr/>
        </p:nvPicPr>
        <p:blipFill>
          <a:blip r:embed="rId2"/>
          <a:stretch>
            <a:fillRect/>
          </a:stretch>
        </p:blipFill>
        <p:spPr>
          <a:xfrm>
            <a:off x="1030803" y="719962"/>
            <a:ext cx="8703131" cy="4902145"/>
          </a:xfrm>
          <a:prstGeom prst="rect">
            <a:avLst/>
          </a:prstGeom>
        </p:spPr>
      </p:pic>
      <p:sp>
        <p:nvSpPr>
          <p:cNvPr id="12" name="Rectangle 11">
            <a:extLst>
              <a:ext uri="{FF2B5EF4-FFF2-40B4-BE49-F238E27FC236}">
                <a16:creationId xmlns:a16="http://schemas.microsoft.com/office/drawing/2014/main" id="{3AE843D7-4B42-4D3F-AFAA-75ED605D3D9F}"/>
              </a:ext>
            </a:extLst>
          </p:cNvPr>
          <p:cNvSpPr/>
          <p:nvPr/>
        </p:nvSpPr>
        <p:spPr>
          <a:xfrm>
            <a:off x="7374364" y="326673"/>
            <a:ext cx="3786833" cy="1514167"/>
          </a:xfrm>
          <a:prstGeom prst="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Important !!</a:t>
            </a:r>
          </a:p>
          <a:p>
            <a:pPr algn="ctr"/>
            <a:r>
              <a:rPr lang="en-IN" sz="1400" dirty="0">
                <a:solidFill>
                  <a:schemeClr val="tx1"/>
                </a:solidFill>
              </a:rPr>
              <a:t>Create a PowerPoint presentation and add the screenshots, for future reference</a:t>
            </a:r>
          </a:p>
        </p:txBody>
      </p:sp>
      <p:sp>
        <p:nvSpPr>
          <p:cNvPr id="14" name="Rectangle 13">
            <a:extLst>
              <a:ext uri="{FF2B5EF4-FFF2-40B4-BE49-F238E27FC236}">
                <a16:creationId xmlns:a16="http://schemas.microsoft.com/office/drawing/2014/main" id="{C9B596A7-FAC9-4D96-AD30-2B5339256167}"/>
              </a:ext>
            </a:extLst>
          </p:cNvPr>
          <p:cNvSpPr/>
          <p:nvPr/>
        </p:nvSpPr>
        <p:spPr>
          <a:xfrm>
            <a:off x="3933368" y="4999955"/>
            <a:ext cx="2162632" cy="87213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Sample Slide</a:t>
            </a:r>
          </a:p>
        </p:txBody>
      </p:sp>
    </p:spTree>
    <p:extLst>
      <p:ext uri="{BB962C8B-B14F-4D97-AF65-F5344CB8AC3E}">
        <p14:creationId xmlns:p14="http://schemas.microsoft.com/office/powerpoint/2010/main" val="158056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47512" y="18704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563986" y="4618248"/>
            <a:ext cx="3578301" cy="2313991"/>
          </a:xfrm>
        </p:spPr>
        <p:txBody>
          <a:bodyPr/>
          <a:lstStyle/>
          <a:p>
            <a:r>
              <a:rPr lang="en-US" dirty="0"/>
              <a:t>Step 1: Create a </a:t>
            </a:r>
            <a:r>
              <a:rPr lang="en-US" dirty="0" err="1"/>
              <a:t>cdm</a:t>
            </a:r>
            <a:r>
              <a:rPr lang="en-US" dirty="0"/>
              <a:t> using </a:t>
            </a:r>
            <a:r>
              <a:rPr lang="en-US" dirty="0" err="1"/>
              <a:t>TouchCORE</a:t>
            </a:r>
            <a:r>
              <a:rPr lang="en-US" dirty="0"/>
              <a:t>.</a:t>
            </a:r>
          </a:p>
        </p:txBody>
      </p:sp>
      <p:sp>
        <p:nvSpPr>
          <p:cNvPr id="15" name="Rectangle 14">
            <a:extLst>
              <a:ext uri="{FF2B5EF4-FFF2-40B4-BE49-F238E27FC236}">
                <a16:creationId xmlns:a16="http://schemas.microsoft.com/office/drawing/2014/main" id="{72D27BE3-560D-41F6-A530-B43DAFC6C461}"/>
              </a:ext>
            </a:extLst>
          </p:cNvPr>
          <p:cNvSpPr/>
          <p:nvPr/>
        </p:nvSpPr>
        <p:spPr>
          <a:xfrm>
            <a:off x="8306625" y="106643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This is how the folders will look at the saved location</a:t>
            </a:r>
          </a:p>
        </p:txBody>
      </p:sp>
      <p:pic>
        <p:nvPicPr>
          <p:cNvPr id="4" name="Picture 3" descr="Graphical user interface, text, application&#10;&#10;Description automatically generated">
            <a:extLst>
              <a:ext uri="{FF2B5EF4-FFF2-40B4-BE49-F238E27FC236}">
                <a16:creationId xmlns:a16="http://schemas.microsoft.com/office/drawing/2014/main" id="{0ED64917-B78D-420E-853A-EA96968DD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539" y="901154"/>
            <a:ext cx="6572250" cy="1057275"/>
          </a:xfrm>
          <a:prstGeom prst="rect">
            <a:avLst/>
          </a:prstGeom>
        </p:spPr>
      </p:pic>
      <p:sp>
        <p:nvSpPr>
          <p:cNvPr id="14" name="Rectangle 13">
            <a:extLst>
              <a:ext uri="{FF2B5EF4-FFF2-40B4-BE49-F238E27FC236}">
                <a16:creationId xmlns:a16="http://schemas.microsoft.com/office/drawing/2014/main" id="{E5E51093-BD65-4A52-80B2-4D4045E9482C}"/>
              </a:ext>
            </a:extLst>
          </p:cNvPr>
          <p:cNvSpPr/>
          <p:nvPr/>
        </p:nvSpPr>
        <p:spPr>
          <a:xfrm>
            <a:off x="1022311" y="768879"/>
            <a:ext cx="7001086" cy="139412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8023397" y="1512430"/>
            <a:ext cx="283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D33062-D6C5-4AE3-B885-8D6A71DB1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07" y="2498274"/>
            <a:ext cx="8372475" cy="952500"/>
          </a:xfrm>
          <a:prstGeom prst="rect">
            <a:avLst/>
          </a:prstGeom>
        </p:spPr>
      </p:pic>
      <p:pic>
        <p:nvPicPr>
          <p:cNvPr id="18" name="Picture 17">
            <a:extLst>
              <a:ext uri="{FF2B5EF4-FFF2-40B4-BE49-F238E27FC236}">
                <a16:creationId xmlns:a16="http://schemas.microsoft.com/office/drawing/2014/main" id="{76F58315-1A20-42D0-85FE-9E89D0D09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75" y="3807922"/>
            <a:ext cx="7258050" cy="962025"/>
          </a:xfrm>
          <a:prstGeom prst="rect">
            <a:avLst/>
          </a:prstGeom>
        </p:spPr>
      </p:pic>
      <p:sp>
        <p:nvSpPr>
          <p:cNvPr id="19" name="Rectangle 18">
            <a:extLst>
              <a:ext uri="{FF2B5EF4-FFF2-40B4-BE49-F238E27FC236}">
                <a16:creationId xmlns:a16="http://schemas.microsoft.com/office/drawing/2014/main" id="{63953A9B-0F85-4E02-AB95-EFDBE87D31F5}"/>
              </a:ext>
            </a:extLst>
          </p:cNvPr>
          <p:cNvSpPr/>
          <p:nvPr/>
        </p:nvSpPr>
        <p:spPr>
          <a:xfrm>
            <a:off x="8233605" y="489957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The files we require for testing </a:t>
            </a:r>
          </a:p>
          <a:p>
            <a:pPr algn="ctr"/>
            <a:r>
              <a:rPr lang="en-IN" sz="1400" dirty="0">
                <a:solidFill>
                  <a:schemeClr val="tx1"/>
                </a:solidFill>
              </a:rPr>
              <a:t>( .</a:t>
            </a:r>
            <a:r>
              <a:rPr lang="en-IN" sz="1400" dirty="0" err="1">
                <a:solidFill>
                  <a:schemeClr val="tx1"/>
                </a:solidFill>
              </a:rPr>
              <a:t>cdm</a:t>
            </a:r>
            <a:r>
              <a:rPr lang="en-IN" sz="1400" dirty="0">
                <a:solidFill>
                  <a:schemeClr val="tx1"/>
                </a:solidFill>
              </a:rPr>
              <a:t> )</a:t>
            </a:r>
          </a:p>
        </p:txBody>
      </p:sp>
      <p:sp>
        <p:nvSpPr>
          <p:cNvPr id="20" name="Rectangle 19">
            <a:extLst>
              <a:ext uri="{FF2B5EF4-FFF2-40B4-BE49-F238E27FC236}">
                <a16:creationId xmlns:a16="http://schemas.microsoft.com/office/drawing/2014/main" id="{729086B5-55FF-48C4-B337-4B8AC0615D40}"/>
              </a:ext>
            </a:extLst>
          </p:cNvPr>
          <p:cNvSpPr/>
          <p:nvPr/>
        </p:nvSpPr>
        <p:spPr>
          <a:xfrm>
            <a:off x="757596" y="2353014"/>
            <a:ext cx="8927178" cy="246981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21" name="Straight Arrow Connector 20">
            <a:extLst>
              <a:ext uri="{FF2B5EF4-FFF2-40B4-BE49-F238E27FC236}">
                <a16:creationId xmlns:a16="http://schemas.microsoft.com/office/drawing/2014/main" id="{B2D9B1CA-421B-457A-B440-9680BC994165}"/>
              </a:ext>
            </a:extLst>
          </p:cNvPr>
          <p:cNvCxnSpPr>
            <a:cxnSpLocks/>
          </p:cNvCxnSpPr>
          <p:nvPr/>
        </p:nvCxnSpPr>
        <p:spPr>
          <a:xfrm flipH="1" flipV="1">
            <a:off x="5643716" y="4899570"/>
            <a:ext cx="2589889" cy="47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24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81589" y="20647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563986" y="4618248"/>
            <a:ext cx="3578301" cy="2313991"/>
          </a:xfrm>
        </p:spPr>
        <p:txBody>
          <a:bodyPr/>
          <a:lstStyle/>
          <a:p>
            <a:r>
              <a:rPr lang="en-US" dirty="0"/>
              <a:t>Step 2: Copying File to project</a:t>
            </a:r>
          </a:p>
        </p:txBody>
      </p:sp>
      <p:sp>
        <p:nvSpPr>
          <p:cNvPr id="15" name="Rectangle 14">
            <a:extLst>
              <a:ext uri="{FF2B5EF4-FFF2-40B4-BE49-F238E27FC236}">
                <a16:creationId xmlns:a16="http://schemas.microsoft.com/office/drawing/2014/main" id="{72D27BE3-560D-41F6-A530-B43DAFC6C461}"/>
              </a:ext>
            </a:extLst>
          </p:cNvPr>
          <p:cNvSpPr/>
          <p:nvPr/>
        </p:nvSpPr>
        <p:spPr>
          <a:xfrm>
            <a:off x="8306625" y="1066430"/>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Copy the .</a:t>
            </a:r>
            <a:r>
              <a:rPr lang="en-IN" sz="1400" dirty="0" err="1">
                <a:solidFill>
                  <a:schemeClr val="tx1"/>
                </a:solidFill>
              </a:rPr>
              <a:t>cdm</a:t>
            </a:r>
            <a:r>
              <a:rPr lang="en-IN" sz="1400" dirty="0">
                <a:solidFill>
                  <a:schemeClr val="tx1"/>
                </a:solidFill>
              </a:rPr>
              <a:t> to the folder according to the mistake to be tested</a:t>
            </a:r>
          </a:p>
        </p:txBody>
      </p:sp>
      <p:sp>
        <p:nvSpPr>
          <p:cNvPr id="14" name="Rectangle 13">
            <a:extLst>
              <a:ext uri="{FF2B5EF4-FFF2-40B4-BE49-F238E27FC236}">
                <a16:creationId xmlns:a16="http://schemas.microsoft.com/office/drawing/2014/main" id="{E5E51093-BD65-4A52-80B2-4D4045E9482C}"/>
              </a:ext>
            </a:extLst>
          </p:cNvPr>
          <p:cNvSpPr/>
          <p:nvPr/>
        </p:nvSpPr>
        <p:spPr>
          <a:xfrm>
            <a:off x="1866362" y="275305"/>
            <a:ext cx="4581831" cy="57027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6548284" y="1512430"/>
            <a:ext cx="1758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AA1E57-4621-4A22-AC23-17F102DB3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675" y="401277"/>
            <a:ext cx="4023360" cy="5372100"/>
          </a:xfrm>
          <a:prstGeom prst="rect">
            <a:avLst/>
          </a:prstGeom>
        </p:spPr>
      </p:pic>
      <p:sp>
        <p:nvSpPr>
          <p:cNvPr id="22" name="Rectangle 21">
            <a:extLst>
              <a:ext uri="{FF2B5EF4-FFF2-40B4-BE49-F238E27FC236}">
                <a16:creationId xmlns:a16="http://schemas.microsoft.com/office/drawing/2014/main" id="{E701C0BC-A7C0-4C19-8BC9-6FC8A07FFA79}"/>
              </a:ext>
            </a:extLst>
          </p:cNvPr>
          <p:cNvSpPr/>
          <p:nvPr/>
        </p:nvSpPr>
        <p:spPr>
          <a:xfrm>
            <a:off x="6871352" y="2403572"/>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 this example the instructor solution file will go to:</a:t>
            </a:r>
          </a:p>
          <a:p>
            <a:pPr algn="ctr"/>
            <a:r>
              <a:rPr lang="en-IN" sz="1400" dirty="0" err="1">
                <a:solidFill>
                  <a:schemeClr val="tx1"/>
                </a:solidFill>
              </a:rPr>
              <a:t>testModels</a:t>
            </a:r>
            <a:r>
              <a:rPr lang="en-IN" sz="1400" dirty="0">
                <a:solidFill>
                  <a:schemeClr val="tx1"/>
                </a:solidFill>
              </a:rPr>
              <a:t>-&gt;</a:t>
            </a:r>
            <a:r>
              <a:rPr lang="en-IN" sz="1400" dirty="0" err="1">
                <a:solidFill>
                  <a:schemeClr val="tx1"/>
                </a:solidFill>
              </a:rPr>
              <a:t>InstructorSolution</a:t>
            </a:r>
            <a:r>
              <a:rPr lang="en-IN" sz="1400" dirty="0">
                <a:solidFill>
                  <a:schemeClr val="tx1"/>
                </a:solidFill>
              </a:rPr>
              <a:t>-&gt;</a:t>
            </a:r>
            <a:r>
              <a:rPr lang="en-IN" sz="1400" dirty="0" err="1">
                <a:solidFill>
                  <a:schemeClr val="tx1"/>
                </a:solidFill>
              </a:rPr>
              <a:t>ModelsToTestClass</a:t>
            </a:r>
            <a:endParaRPr lang="en-IN" sz="1400" dirty="0">
              <a:solidFill>
                <a:schemeClr val="tx1"/>
              </a:solidFill>
            </a:endParaRPr>
          </a:p>
        </p:txBody>
      </p:sp>
      <p:sp>
        <p:nvSpPr>
          <p:cNvPr id="23" name="Rectangle 22">
            <a:extLst>
              <a:ext uri="{FF2B5EF4-FFF2-40B4-BE49-F238E27FC236}">
                <a16:creationId xmlns:a16="http://schemas.microsoft.com/office/drawing/2014/main" id="{A40EBAF3-B5DD-4AEA-8337-362F4DAA41EC}"/>
              </a:ext>
            </a:extLst>
          </p:cNvPr>
          <p:cNvSpPr/>
          <p:nvPr/>
        </p:nvSpPr>
        <p:spPr>
          <a:xfrm>
            <a:off x="6871352" y="3728957"/>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And the student solution file will go to:</a:t>
            </a:r>
          </a:p>
          <a:p>
            <a:pPr algn="ctr"/>
            <a:r>
              <a:rPr lang="en-IN" sz="1400" dirty="0" err="1">
                <a:solidFill>
                  <a:schemeClr val="tx1"/>
                </a:solidFill>
              </a:rPr>
              <a:t>testModels</a:t>
            </a:r>
            <a:r>
              <a:rPr lang="en-IN" sz="1400" dirty="0">
                <a:solidFill>
                  <a:schemeClr val="tx1"/>
                </a:solidFill>
              </a:rPr>
              <a:t>-&gt;</a:t>
            </a:r>
            <a:r>
              <a:rPr lang="en-IN" sz="1400" dirty="0" err="1">
                <a:solidFill>
                  <a:schemeClr val="tx1"/>
                </a:solidFill>
              </a:rPr>
              <a:t>StudentSolution</a:t>
            </a:r>
            <a:r>
              <a:rPr lang="en-IN" sz="1400" dirty="0">
                <a:solidFill>
                  <a:schemeClr val="tx1"/>
                </a:solidFill>
              </a:rPr>
              <a:t>-&gt;</a:t>
            </a:r>
            <a:r>
              <a:rPr lang="en-IN" sz="1400" dirty="0" err="1">
                <a:solidFill>
                  <a:schemeClr val="tx1"/>
                </a:solidFill>
              </a:rPr>
              <a:t>ModelsToTestClass</a:t>
            </a:r>
            <a:endParaRPr lang="en-IN" sz="1400" dirty="0">
              <a:solidFill>
                <a:schemeClr val="tx1"/>
              </a:solidFill>
            </a:endParaRPr>
          </a:p>
        </p:txBody>
      </p:sp>
    </p:spTree>
    <p:extLst>
      <p:ext uri="{BB962C8B-B14F-4D97-AF65-F5344CB8AC3E}">
        <p14:creationId xmlns:p14="http://schemas.microsoft.com/office/powerpoint/2010/main" val="263319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4114800"/>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705169" y="884582"/>
            <a:ext cx="7899883" cy="773033"/>
          </a:xfrm>
        </p:spPr>
        <p:txBody>
          <a:bodyPr/>
          <a:lstStyle/>
          <a:p>
            <a:r>
              <a:rPr lang="en-US" dirty="0"/>
              <a:t>What is Mistake Detection System?</a:t>
            </a:r>
          </a:p>
        </p:txBody>
      </p:sp>
      <p:sp>
        <p:nvSpPr>
          <p:cNvPr id="3" name="Content Placeholder 2"/>
          <p:cNvSpPr>
            <a:spLocks noGrp="1"/>
          </p:cNvSpPr>
          <p:nvPr>
            <p:ph sz="half" idx="1"/>
          </p:nvPr>
        </p:nvSpPr>
        <p:spPr>
          <a:xfrm>
            <a:off x="2208213" y="1995547"/>
            <a:ext cx="7999275" cy="2496940"/>
          </a:xfrm>
        </p:spPr>
        <p:txBody>
          <a:bodyPr/>
          <a:lstStyle/>
          <a:p>
            <a:pPr algn="just"/>
            <a:r>
              <a:rPr lang="en-US" sz="2000" dirty="0">
                <a:cs typeface="Times New Roman" panose="02020603050405020304" pitchFamily="18" charset="0"/>
              </a:rPr>
              <a:t>The Mistake Detection System automates the process of detecting modelling mistakes in domain models by comparing student solutions with a correct solution. </a:t>
            </a:r>
          </a:p>
          <a:p>
            <a:pPr algn="just"/>
            <a:r>
              <a:rPr lang="en-US" dirty="0"/>
              <a:t>The automated feedback provided by the mistake detection system allows a larger number of students to receive valuable feedback compared to a manual approach, which is constrained by the availability of teaching staff.</a:t>
            </a:r>
          </a:p>
        </p:txBody>
      </p:sp>
    </p:spTree>
    <p:extLst>
      <p:ext uri="{BB962C8B-B14F-4D97-AF65-F5344CB8AC3E}">
        <p14:creationId xmlns:p14="http://schemas.microsoft.com/office/powerpoint/2010/main" val="3866169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44A5FC-2CC1-4E50-8424-F89CF7A58066}"/>
              </a:ext>
            </a:extLst>
          </p:cNvPr>
          <p:cNvSpPr/>
          <p:nvPr/>
        </p:nvSpPr>
        <p:spPr>
          <a:xfrm>
            <a:off x="581589" y="206476"/>
            <a:ext cx="10886892" cy="5902075"/>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455832" y="4419976"/>
            <a:ext cx="3578301" cy="2313991"/>
          </a:xfrm>
        </p:spPr>
        <p:txBody>
          <a:bodyPr/>
          <a:lstStyle/>
          <a:p>
            <a:r>
              <a:rPr lang="en-US" dirty="0"/>
              <a:t>Step 3: Writing Test</a:t>
            </a:r>
          </a:p>
        </p:txBody>
      </p:sp>
      <p:sp>
        <p:nvSpPr>
          <p:cNvPr id="15" name="Rectangle 14">
            <a:extLst>
              <a:ext uri="{FF2B5EF4-FFF2-40B4-BE49-F238E27FC236}">
                <a16:creationId xmlns:a16="http://schemas.microsoft.com/office/drawing/2014/main" id="{72D27BE3-560D-41F6-A530-B43DAFC6C461}"/>
              </a:ext>
            </a:extLst>
          </p:cNvPr>
          <p:cNvSpPr/>
          <p:nvPr/>
        </p:nvSpPr>
        <p:spPr>
          <a:xfrm>
            <a:off x="8070651" y="2269474"/>
            <a:ext cx="2815055" cy="89199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Go to the Mistake appropriate java File to write a test</a:t>
            </a:r>
          </a:p>
        </p:txBody>
      </p:sp>
      <p:sp>
        <p:nvSpPr>
          <p:cNvPr id="14" name="Rectangle 13">
            <a:extLst>
              <a:ext uri="{FF2B5EF4-FFF2-40B4-BE49-F238E27FC236}">
                <a16:creationId xmlns:a16="http://schemas.microsoft.com/office/drawing/2014/main" id="{E5E51093-BD65-4A52-80B2-4D4045E9482C}"/>
              </a:ext>
            </a:extLst>
          </p:cNvPr>
          <p:cNvSpPr/>
          <p:nvPr/>
        </p:nvSpPr>
        <p:spPr>
          <a:xfrm>
            <a:off x="1630388" y="1478350"/>
            <a:ext cx="4581831" cy="251705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cxnSp>
        <p:nvCxnSpPr>
          <p:cNvPr id="16" name="Straight Arrow Connector 15">
            <a:extLst>
              <a:ext uri="{FF2B5EF4-FFF2-40B4-BE49-F238E27FC236}">
                <a16:creationId xmlns:a16="http://schemas.microsoft.com/office/drawing/2014/main" id="{49AC262C-4E4E-4ABA-98AB-E988FB564730}"/>
              </a:ext>
            </a:extLst>
          </p:cNvPr>
          <p:cNvCxnSpPr>
            <a:cxnSpLocks/>
            <a:stCxn id="15" idx="1"/>
          </p:cNvCxnSpPr>
          <p:nvPr/>
        </p:nvCxnSpPr>
        <p:spPr>
          <a:xfrm flipH="1">
            <a:off x="6312310" y="2715474"/>
            <a:ext cx="1758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701C0BC-A7C0-4C19-8BC9-6FC8A07FFA79}"/>
              </a:ext>
            </a:extLst>
          </p:cNvPr>
          <p:cNvSpPr/>
          <p:nvPr/>
        </p:nvSpPr>
        <p:spPr>
          <a:xfrm>
            <a:off x="6635378" y="3606616"/>
            <a:ext cx="4416080" cy="1079215"/>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In this example, you will write test in “</a:t>
            </a:r>
            <a:r>
              <a:rPr lang="en-IN" sz="1400" dirty="0" err="1">
                <a:solidFill>
                  <a:schemeClr val="tx1"/>
                </a:solidFill>
              </a:rPr>
              <a:t>MistakeDetectionWrongClassTest</a:t>
            </a:r>
            <a:r>
              <a:rPr lang="en-IN" sz="1400" dirty="0">
                <a:solidFill>
                  <a:schemeClr val="tx1"/>
                </a:solidFill>
              </a:rPr>
              <a:t>”</a:t>
            </a:r>
          </a:p>
        </p:txBody>
      </p:sp>
      <p:pic>
        <p:nvPicPr>
          <p:cNvPr id="4" name="Picture 3" descr="Graphical user interface, text, application&#10;&#10;Description automatically generated">
            <a:extLst>
              <a:ext uri="{FF2B5EF4-FFF2-40B4-BE49-F238E27FC236}">
                <a16:creationId xmlns:a16="http://schemas.microsoft.com/office/drawing/2014/main" id="{0F2C516C-D87E-4ABA-98A5-11868042D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06" y="1762973"/>
            <a:ext cx="4084320" cy="1905000"/>
          </a:xfrm>
          <a:prstGeom prst="rect">
            <a:avLst/>
          </a:prstGeom>
        </p:spPr>
      </p:pic>
    </p:spTree>
    <p:extLst>
      <p:ext uri="{BB962C8B-B14F-4D97-AF65-F5344CB8AC3E}">
        <p14:creationId xmlns:p14="http://schemas.microsoft.com/office/powerpoint/2010/main" val="4031753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Writing a test</a:t>
            </a:r>
          </a:p>
        </p:txBody>
      </p:sp>
      <p:pic>
        <p:nvPicPr>
          <p:cNvPr id="14" name="Picture 13" descr="Graphical user interface, application&#10;&#10;Description automatically generated">
            <a:extLst>
              <a:ext uri="{FF2B5EF4-FFF2-40B4-BE49-F238E27FC236}">
                <a16:creationId xmlns:a16="http://schemas.microsoft.com/office/drawing/2014/main" id="{414662C6-50C1-4161-ACF8-4C6CA885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02" y="2277477"/>
            <a:ext cx="6050032" cy="935005"/>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625151" y="998376"/>
            <a:ext cx="1903445" cy="10636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Starts with “@Test”</a:t>
            </a:r>
          </a:p>
        </p:txBody>
      </p:sp>
      <p:cxnSp>
        <p:nvCxnSpPr>
          <p:cNvPr id="20" name="Straight Arrow Connector 19">
            <a:extLst>
              <a:ext uri="{FF2B5EF4-FFF2-40B4-BE49-F238E27FC236}">
                <a16:creationId xmlns:a16="http://schemas.microsoft.com/office/drawing/2014/main" id="{D8DB1BF3-856E-4E73-AC34-B4EE21E3D13B}"/>
              </a:ext>
            </a:extLst>
          </p:cNvPr>
          <p:cNvCxnSpPr>
            <a:stCxn id="18" idx="2"/>
          </p:cNvCxnSpPr>
          <p:nvPr/>
        </p:nvCxnSpPr>
        <p:spPr>
          <a:xfrm>
            <a:off x="1576874" y="2062065"/>
            <a:ext cx="214604"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F248D3-8CF1-4FEC-AC9D-1C555E1DEEFC}"/>
              </a:ext>
            </a:extLst>
          </p:cNvPr>
          <p:cNvSpPr/>
          <p:nvPr/>
        </p:nvSpPr>
        <p:spPr>
          <a:xfrm>
            <a:off x="4715069" y="690466"/>
            <a:ext cx="2068286" cy="128843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Name your test according to the mistake you will test in its body</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a:off x="5749212" y="1978898"/>
            <a:ext cx="0" cy="21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BEC33F4-3702-4D32-B54A-3BE22DF12991}"/>
              </a:ext>
            </a:extLst>
          </p:cNvPr>
          <p:cNvSpPr/>
          <p:nvPr/>
        </p:nvSpPr>
        <p:spPr>
          <a:xfrm>
            <a:off x="3806890" y="2192694"/>
            <a:ext cx="3172401" cy="48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2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CE1A18-7216-4143-B2DC-53261FC47842}"/>
              </a:ext>
            </a:extLst>
          </p:cNvPr>
          <p:cNvSpPr/>
          <p:nvPr/>
        </p:nvSpPr>
        <p:spPr>
          <a:xfrm>
            <a:off x="754989" y="488464"/>
            <a:ext cx="9993875" cy="4913960"/>
          </a:xfrm>
          <a:prstGeom prst="roundRect">
            <a:avLst/>
          </a:prstGeom>
          <a:solidFill>
            <a:schemeClr val="bg1"/>
          </a:solidFill>
          <a:ln w="12700">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020264" y="4047358"/>
            <a:ext cx="2743201" cy="2322178"/>
          </a:xfrm>
        </p:spPr>
        <p:txBody>
          <a:bodyPr/>
          <a:lstStyle/>
          <a:p>
            <a:r>
              <a:rPr lang="en-US" dirty="0"/>
              <a:t>Step 3: Writing a test</a:t>
            </a:r>
          </a:p>
        </p:txBody>
      </p:sp>
      <p:pic>
        <p:nvPicPr>
          <p:cNvPr id="4" name="Picture 3" descr="Graphical user interface, text, application, email&#10;&#10;Description automatically generated">
            <a:extLst>
              <a:ext uri="{FF2B5EF4-FFF2-40B4-BE49-F238E27FC236}">
                <a16:creationId xmlns:a16="http://schemas.microsoft.com/office/drawing/2014/main" id="{5C657717-AF05-4251-8C9E-28111C604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6" y="1147665"/>
            <a:ext cx="9226082" cy="3396368"/>
          </a:xfrm>
          <a:prstGeom prst="rect">
            <a:avLst/>
          </a:prstGeom>
        </p:spPr>
      </p:pic>
      <p:sp>
        <p:nvSpPr>
          <p:cNvPr id="18" name="Rectangle 17">
            <a:extLst>
              <a:ext uri="{FF2B5EF4-FFF2-40B4-BE49-F238E27FC236}">
                <a16:creationId xmlns:a16="http://schemas.microsoft.com/office/drawing/2014/main" id="{ACD69143-4A78-4D36-9CD6-E9032C5245CC}"/>
              </a:ext>
            </a:extLst>
          </p:cNvPr>
          <p:cNvSpPr/>
          <p:nvPr/>
        </p:nvSpPr>
        <p:spPr>
          <a:xfrm>
            <a:off x="38878" y="180578"/>
            <a:ext cx="1659294" cy="84578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1. Load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384646" y="1038969"/>
            <a:ext cx="624567" cy="76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004572" y="1307093"/>
            <a:ext cx="9128473" cy="1389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622400" y="223934"/>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Name of instructor solution class diagram file</a:t>
            </a:r>
          </a:p>
        </p:txBody>
      </p:sp>
      <p:sp>
        <p:nvSpPr>
          <p:cNvPr id="25" name="Rectangle 24">
            <a:extLst>
              <a:ext uri="{FF2B5EF4-FFF2-40B4-BE49-F238E27FC236}">
                <a16:creationId xmlns:a16="http://schemas.microsoft.com/office/drawing/2014/main" id="{EBEC33F4-3702-4D32-B54A-3BE22DF12991}"/>
              </a:ext>
            </a:extLst>
          </p:cNvPr>
          <p:cNvSpPr/>
          <p:nvPr/>
        </p:nvSpPr>
        <p:spPr>
          <a:xfrm>
            <a:off x="6483568" y="1409730"/>
            <a:ext cx="3584163" cy="290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p:cNvCxnSpPr>
          <p:nvPr/>
        </p:nvCxnSpPr>
        <p:spPr>
          <a:xfrm flipH="1">
            <a:off x="9209314" y="1026367"/>
            <a:ext cx="513984" cy="383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5579533" y="387857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Similarly, load student solution class diagram file</a:t>
            </a:r>
          </a:p>
        </p:txBody>
      </p:sp>
      <p:sp>
        <p:nvSpPr>
          <p:cNvPr id="24" name="Rectangle 23">
            <a:extLst>
              <a:ext uri="{FF2B5EF4-FFF2-40B4-BE49-F238E27FC236}">
                <a16:creationId xmlns:a16="http://schemas.microsoft.com/office/drawing/2014/main" id="{A54D8769-1764-4EE4-84C7-8D1C4078912F}"/>
              </a:ext>
            </a:extLst>
          </p:cNvPr>
          <p:cNvSpPr/>
          <p:nvPr/>
        </p:nvSpPr>
        <p:spPr>
          <a:xfrm>
            <a:off x="2146016" y="2940179"/>
            <a:ext cx="7899968" cy="18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776ABA2-E787-424F-87D1-161AB9E52F07}"/>
              </a:ext>
            </a:extLst>
          </p:cNvPr>
          <p:cNvSpPr/>
          <p:nvPr/>
        </p:nvSpPr>
        <p:spPr>
          <a:xfrm>
            <a:off x="9496806" y="3196958"/>
            <a:ext cx="2179077" cy="47262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Relative path of </a:t>
            </a:r>
            <a:r>
              <a:rPr lang="en-IN" sz="1400" dirty="0" err="1">
                <a:solidFill>
                  <a:schemeClr val="tx1"/>
                </a:solidFill>
              </a:rPr>
              <a:t>cdm</a:t>
            </a:r>
            <a:r>
              <a:rPr lang="en-IN" sz="1400" dirty="0">
                <a:solidFill>
                  <a:schemeClr val="tx1"/>
                </a:solidFill>
              </a:rPr>
              <a:t> file</a:t>
            </a:r>
          </a:p>
        </p:txBody>
      </p:sp>
      <p:cxnSp>
        <p:nvCxnSpPr>
          <p:cNvPr id="27" name="Straight Arrow Connector 26">
            <a:extLst>
              <a:ext uri="{FF2B5EF4-FFF2-40B4-BE49-F238E27FC236}">
                <a16:creationId xmlns:a16="http://schemas.microsoft.com/office/drawing/2014/main" id="{FCC02A0E-EEC5-4EA3-A095-79969CA15421}"/>
              </a:ext>
            </a:extLst>
          </p:cNvPr>
          <p:cNvCxnSpPr>
            <a:cxnSpLocks/>
            <a:stCxn id="26" idx="0"/>
          </p:cNvCxnSpPr>
          <p:nvPr/>
        </p:nvCxnSpPr>
        <p:spPr>
          <a:xfrm flipH="1" flipV="1">
            <a:off x="10118475" y="3054532"/>
            <a:ext cx="467870" cy="142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326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0F919889-B23E-41B7-98E7-C71D60D0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79" y="625150"/>
            <a:ext cx="5355643" cy="4650452"/>
          </a:xfrm>
          <a:prstGeom prst="rect">
            <a:avLst/>
          </a:prstGeom>
        </p:spPr>
      </p:pic>
      <p:sp>
        <p:nvSpPr>
          <p:cNvPr id="2" name="Title 1"/>
          <p:cNvSpPr>
            <a:spLocks noGrp="1"/>
          </p:cNvSpPr>
          <p:nvPr>
            <p:ph type="title"/>
          </p:nvPr>
        </p:nvSpPr>
        <p:spPr>
          <a:xfrm>
            <a:off x="8992273" y="4027564"/>
            <a:ext cx="2743201" cy="2322178"/>
          </a:xfrm>
        </p:spPr>
        <p:txBody>
          <a:bodyPr/>
          <a:lstStyle/>
          <a:p>
            <a:r>
              <a:rPr lang="en-US" dirty="0"/>
              <a:t>Step 3: Writing a test</a:t>
            </a:r>
          </a:p>
        </p:txBody>
      </p:sp>
      <p:sp>
        <p:nvSpPr>
          <p:cNvPr id="18" name="Rectangle 17">
            <a:extLst>
              <a:ext uri="{FF2B5EF4-FFF2-40B4-BE49-F238E27FC236}">
                <a16:creationId xmlns:a16="http://schemas.microsoft.com/office/drawing/2014/main" id="{ACD69143-4A78-4D36-9CD6-E9032C5245CC}"/>
              </a:ext>
            </a:extLst>
          </p:cNvPr>
          <p:cNvSpPr/>
          <p:nvPr/>
        </p:nvSpPr>
        <p:spPr>
          <a:xfrm>
            <a:off x="-1" y="73602"/>
            <a:ext cx="5924939" cy="40855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2. Define the classifier and Attributes you created in </a:t>
            </a:r>
            <a:r>
              <a:rPr lang="en-IN" sz="1600" dirty="0" err="1">
                <a:solidFill>
                  <a:schemeClr val="tx1"/>
                </a:solidFill>
              </a:rPr>
              <a:t>cdm</a:t>
            </a:r>
            <a:r>
              <a:rPr lang="en-IN" sz="1600" dirty="0">
                <a:solidFill>
                  <a:schemeClr val="tx1"/>
                </a:solidFill>
              </a:rPr>
              <a:t> file</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684423" y="488137"/>
            <a:ext cx="1175456" cy="38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807474" y="1141448"/>
            <a:ext cx="4602658" cy="1844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6790477" y="877078"/>
            <a:ext cx="2201796" cy="80243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3. Initialize the defined variables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2"/>
            <a:endCxn id="15" idx="3"/>
          </p:cNvCxnSpPr>
          <p:nvPr/>
        </p:nvCxnSpPr>
        <p:spPr>
          <a:xfrm flipH="1">
            <a:off x="6410132" y="1679511"/>
            <a:ext cx="1481243" cy="38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6790477" y="3617839"/>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4. Similarly, repeat the same for student solution</a:t>
            </a:r>
          </a:p>
        </p:txBody>
      </p:sp>
    </p:spTree>
    <p:extLst>
      <p:ext uri="{BB962C8B-B14F-4D97-AF65-F5344CB8AC3E}">
        <p14:creationId xmlns:p14="http://schemas.microsoft.com/office/powerpoint/2010/main" val="186826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EEADB39-2C05-48B0-93F8-43F23E5F045E}"/>
              </a:ext>
            </a:extLst>
          </p:cNvPr>
          <p:cNvSpPr/>
          <p:nvPr/>
        </p:nvSpPr>
        <p:spPr>
          <a:xfrm>
            <a:off x="693882" y="540920"/>
            <a:ext cx="8455428" cy="4880166"/>
          </a:xfrm>
          <a:prstGeom prst="roundRect">
            <a:avLst/>
          </a:prstGeom>
          <a:solidFill>
            <a:schemeClr val="bg1"/>
          </a:solidFill>
          <a:ln>
            <a:solidFill>
              <a:schemeClr val="accent2">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E18607F0-34DF-4ACD-AE3F-BFDA130E5F14}"/>
              </a:ext>
            </a:extLst>
          </p:cNvPr>
          <p:cNvPicPr>
            <a:picLocks noChangeAspect="1"/>
          </p:cNvPicPr>
          <p:nvPr/>
        </p:nvPicPr>
        <p:blipFill rotWithShape="1">
          <a:blip r:embed="rId2"/>
          <a:srcRect l="1600" t="3506" b="6333"/>
          <a:stretch/>
        </p:blipFill>
        <p:spPr>
          <a:xfrm>
            <a:off x="1443136" y="3865373"/>
            <a:ext cx="6169702" cy="1555713"/>
          </a:xfrm>
          <a:prstGeom prst="rect">
            <a:avLst/>
          </a:prstGeom>
        </p:spPr>
      </p:pic>
      <p:pic>
        <p:nvPicPr>
          <p:cNvPr id="37" name="Picture 36">
            <a:extLst>
              <a:ext uri="{FF2B5EF4-FFF2-40B4-BE49-F238E27FC236}">
                <a16:creationId xmlns:a16="http://schemas.microsoft.com/office/drawing/2014/main" id="{5C1A42AF-1DD6-42A0-8DF9-97724BEF954C}"/>
              </a:ext>
            </a:extLst>
          </p:cNvPr>
          <p:cNvPicPr>
            <a:picLocks noChangeAspect="1"/>
          </p:cNvPicPr>
          <p:nvPr/>
        </p:nvPicPr>
        <p:blipFill>
          <a:blip r:embed="rId3"/>
          <a:stretch>
            <a:fillRect/>
          </a:stretch>
        </p:blipFill>
        <p:spPr>
          <a:xfrm>
            <a:off x="1388334" y="615475"/>
            <a:ext cx="7329856" cy="3232125"/>
          </a:xfrm>
          <a:prstGeom prst="rect">
            <a:avLst/>
          </a:prstGeom>
        </p:spPr>
      </p:pic>
      <p:sp>
        <p:nvSpPr>
          <p:cNvPr id="2" name="Title 1"/>
          <p:cNvSpPr>
            <a:spLocks noGrp="1"/>
          </p:cNvSpPr>
          <p:nvPr>
            <p:ph type="title"/>
          </p:nvPr>
        </p:nvSpPr>
        <p:spPr>
          <a:xfrm>
            <a:off x="9032628" y="4034679"/>
            <a:ext cx="2743201" cy="2322178"/>
          </a:xfrm>
        </p:spPr>
        <p:txBody>
          <a:bodyPr/>
          <a:lstStyle/>
          <a:p>
            <a:r>
              <a:rPr lang="en-US" dirty="0"/>
              <a:t>Step 3: Writing a test</a:t>
            </a:r>
          </a:p>
        </p:txBody>
      </p:sp>
      <p:sp>
        <p:nvSpPr>
          <p:cNvPr id="18" name="Rectangle 17">
            <a:extLst>
              <a:ext uri="{FF2B5EF4-FFF2-40B4-BE49-F238E27FC236}">
                <a16:creationId xmlns:a16="http://schemas.microsoft.com/office/drawing/2014/main" id="{ACD69143-4A78-4D36-9CD6-E9032C5245CC}"/>
              </a:ext>
            </a:extLst>
          </p:cNvPr>
          <p:cNvSpPr/>
          <p:nvPr/>
        </p:nvSpPr>
        <p:spPr>
          <a:xfrm>
            <a:off x="167949" y="45354"/>
            <a:ext cx="8621488" cy="495566"/>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5. Call the compare function of Mistake Detection System, it will return an object of comparison class which contains the </a:t>
            </a:r>
            <a:r>
              <a:rPr lang="en-IN" sz="1600" dirty="0" err="1">
                <a:solidFill>
                  <a:schemeClr val="tx1"/>
                </a:solidFill>
              </a:rPr>
              <a:t>hashmaps</a:t>
            </a:r>
            <a:r>
              <a:rPr lang="en-IN" sz="1600" dirty="0">
                <a:solidFill>
                  <a:schemeClr val="tx1"/>
                </a:solidFill>
              </a:rPr>
              <a:t> and lists</a:t>
            </a:r>
          </a:p>
        </p:txBody>
      </p:sp>
      <p:cxnSp>
        <p:nvCxnSpPr>
          <p:cNvPr id="20" name="Straight Arrow Connector 19">
            <a:extLst>
              <a:ext uri="{FF2B5EF4-FFF2-40B4-BE49-F238E27FC236}">
                <a16:creationId xmlns:a16="http://schemas.microsoft.com/office/drawing/2014/main" id="{D8DB1BF3-856E-4E73-AC34-B4EE21E3D13B}"/>
              </a:ext>
            </a:extLst>
          </p:cNvPr>
          <p:cNvCxnSpPr>
            <a:cxnSpLocks/>
          </p:cNvCxnSpPr>
          <p:nvPr/>
        </p:nvCxnSpPr>
        <p:spPr>
          <a:xfrm>
            <a:off x="959641" y="569168"/>
            <a:ext cx="483495" cy="11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701C9E7-6F0B-408F-A783-C394A831D0E2}"/>
              </a:ext>
            </a:extLst>
          </p:cNvPr>
          <p:cNvSpPr/>
          <p:nvPr/>
        </p:nvSpPr>
        <p:spPr>
          <a:xfrm>
            <a:off x="1443136" y="936360"/>
            <a:ext cx="5806749" cy="595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5F248D3-8CF1-4FEC-AC9D-1C555E1DEEFC}"/>
              </a:ext>
            </a:extLst>
          </p:cNvPr>
          <p:cNvSpPr/>
          <p:nvPr/>
        </p:nvSpPr>
        <p:spPr>
          <a:xfrm>
            <a:off x="8087810" y="582813"/>
            <a:ext cx="2973563" cy="872763"/>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5. Write assertions to check the mapping (Test = Tests).</a:t>
            </a:r>
          </a:p>
        </p:txBody>
      </p:sp>
      <p:cxnSp>
        <p:nvCxnSpPr>
          <p:cNvPr id="22" name="Straight Arrow Connector 21">
            <a:extLst>
              <a:ext uri="{FF2B5EF4-FFF2-40B4-BE49-F238E27FC236}">
                <a16:creationId xmlns:a16="http://schemas.microsoft.com/office/drawing/2014/main" id="{BFDCD148-EC7D-414D-9841-AB630787148D}"/>
              </a:ext>
            </a:extLst>
          </p:cNvPr>
          <p:cNvCxnSpPr>
            <a:cxnSpLocks/>
            <a:stCxn id="21" idx="1"/>
          </p:cNvCxnSpPr>
          <p:nvPr/>
        </p:nvCxnSpPr>
        <p:spPr>
          <a:xfrm flipH="1">
            <a:off x="7249888" y="1019195"/>
            <a:ext cx="837922" cy="18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ED873D-8B91-489D-9ECB-4D29CE18DB8B}"/>
              </a:ext>
            </a:extLst>
          </p:cNvPr>
          <p:cNvSpPr/>
          <p:nvPr/>
        </p:nvSpPr>
        <p:spPr>
          <a:xfrm>
            <a:off x="9032628" y="1681681"/>
            <a:ext cx="2947584" cy="81944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This check if correct elements are mapped </a:t>
            </a:r>
          </a:p>
        </p:txBody>
      </p:sp>
      <p:cxnSp>
        <p:nvCxnSpPr>
          <p:cNvPr id="23" name="Straight Arrow Connector 22">
            <a:extLst>
              <a:ext uri="{FF2B5EF4-FFF2-40B4-BE49-F238E27FC236}">
                <a16:creationId xmlns:a16="http://schemas.microsoft.com/office/drawing/2014/main" id="{5F5A93DD-415F-4B2E-9753-F83FC495AA68}"/>
              </a:ext>
            </a:extLst>
          </p:cNvPr>
          <p:cNvCxnSpPr>
            <a:cxnSpLocks/>
          </p:cNvCxnSpPr>
          <p:nvPr/>
        </p:nvCxnSpPr>
        <p:spPr>
          <a:xfrm flipH="1" flipV="1">
            <a:off x="7893698" y="1912776"/>
            <a:ext cx="1098576" cy="1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52F15A-CA78-4A09-94CE-C34330795FD1}"/>
              </a:ext>
            </a:extLst>
          </p:cNvPr>
          <p:cNvSpPr/>
          <p:nvPr/>
        </p:nvSpPr>
        <p:spPr>
          <a:xfrm>
            <a:off x="9032628" y="2649760"/>
            <a:ext cx="2947584" cy="81944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Similar in case of attributes</a:t>
            </a:r>
          </a:p>
        </p:txBody>
      </p:sp>
      <p:cxnSp>
        <p:nvCxnSpPr>
          <p:cNvPr id="29" name="Straight Arrow Connector 28">
            <a:extLst>
              <a:ext uri="{FF2B5EF4-FFF2-40B4-BE49-F238E27FC236}">
                <a16:creationId xmlns:a16="http://schemas.microsoft.com/office/drawing/2014/main" id="{2B5AF30A-F3AE-4648-83BC-C16FCC61CBB8}"/>
              </a:ext>
            </a:extLst>
          </p:cNvPr>
          <p:cNvCxnSpPr>
            <a:cxnSpLocks/>
            <a:stCxn id="25" idx="1"/>
          </p:cNvCxnSpPr>
          <p:nvPr/>
        </p:nvCxnSpPr>
        <p:spPr>
          <a:xfrm flipH="1">
            <a:off x="7893698" y="3059485"/>
            <a:ext cx="1138930" cy="6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6E7B2-C98B-4358-9BE4-A274CC615636}"/>
              </a:ext>
            </a:extLst>
          </p:cNvPr>
          <p:cNvCxnSpPr>
            <a:cxnSpLocks/>
          </p:cNvCxnSpPr>
          <p:nvPr/>
        </p:nvCxnSpPr>
        <p:spPr>
          <a:xfrm flipH="1">
            <a:off x="4217437" y="3395155"/>
            <a:ext cx="1238731"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432404-380F-41AD-A579-C3CDF7E07C4D}"/>
              </a:ext>
            </a:extLst>
          </p:cNvPr>
          <p:cNvSpPr/>
          <p:nvPr/>
        </p:nvSpPr>
        <p:spPr>
          <a:xfrm>
            <a:off x="5456168" y="3216526"/>
            <a:ext cx="3576460" cy="67738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6. Assert the size of detected mistake and Mistakes introduced in class diagram</a:t>
            </a:r>
          </a:p>
        </p:txBody>
      </p:sp>
      <p:sp>
        <p:nvSpPr>
          <p:cNvPr id="42" name="Rectangle 41">
            <a:extLst>
              <a:ext uri="{FF2B5EF4-FFF2-40B4-BE49-F238E27FC236}">
                <a16:creationId xmlns:a16="http://schemas.microsoft.com/office/drawing/2014/main" id="{0615A7D3-85F6-4359-AB67-554E06DFD9F8}"/>
              </a:ext>
            </a:extLst>
          </p:cNvPr>
          <p:cNvSpPr/>
          <p:nvPr/>
        </p:nvSpPr>
        <p:spPr>
          <a:xfrm>
            <a:off x="7482675" y="4518386"/>
            <a:ext cx="3333269" cy="67738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7. Check the correctness of mistake type and its solution element</a:t>
            </a:r>
          </a:p>
        </p:txBody>
      </p:sp>
      <p:cxnSp>
        <p:nvCxnSpPr>
          <p:cNvPr id="43" name="Straight Arrow Connector 42">
            <a:extLst>
              <a:ext uri="{FF2B5EF4-FFF2-40B4-BE49-F238E27FC236}">
                <a16:creationId xmlns:a16="http://schemas.microsoft.com/office/drawing/2014/main" id="{6EE73B16-1CA4-400A-8CFE-806244B0059D}"/>
              </a:ext>
            </a:extLst>
          </p:cNvPr>
          <p:cNvCxnSpPr>
            <a:cxnSpLocks/>
          </p:cNvCxnSpPr>
          <p:nvPr/>
        </p:nvCxnSpPr>
        <p:spPr>
          <a:xfrm flipH="1" flipV="1">
            <a:off x="6161371" y="4655874"/>
            <a:ext cx="1321304" cy="2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71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71E7-C309-41D2-8E21-AE4F7DD52088}"/>
              </a:ext>
            </a:extLst>
          </p:cNvPr>
          <p:cNvSpPr>
            <a:spLocks noGrp="1"/>
          </p:cNvSpPr>
          <p:nvPr>
            <p:ph type="title"/>
          </p:nvPr>
        </p:nvSpPr>
        <p:spPr>
          <a:xfrm>
            <a:off x="1510123" y="1838632"/>
            <a:ext cx="9561000" cy="1590368"/>
          </a:xfrm>
        </p:spPr>
        <p:txBody>
          <a:bodyPr/>
          <a:lstStyle/>
          <a:p>
            <a:pPr algn="ctr"/>
            <a:r>
              <a:rPr lang="en-IN" dirty="0"/>
              <a:t>Thank you and have fun using Mistake Detection System</a:t>
            </a:r>
          </a:p>
        </p:txBody>
      </p:sp>
    </p:spTree>
    <p:extLst>
      <p:ext uri="{BB962C8B-B14F-4D97-AF65-F5344CB8AC3E}">
        <p14:creationId xmlns:p14="http://schemas.microsoft.com/office/powerpoint/2010/main" val="140589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A61AE-C9B9-48BC-A708-E9F56E095180}"/>
              </a:ext>
            </a:extLst>
          </p:cNvPr>
          <p:cNvSpPr/>
          <p:nvPr/>
        </p:nvSpPr>
        <p:spPr>
          <a:xfrm>
            <a:off x="1378226" y="735497"/>
            <a:ext cx="10161104" cy="4422912"/>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90769" y="745435"/>
            <a:ext cx="4103135" cy="779659"/>
          </a:xfrm>
        </p:spPr>
        <p:txBody>
          <a:bodyPr/>
          <a:lstStyle/>
          <a:p>
            <a:r>
              <a:rPr lang="en-US" dirty="0"/>
              <a:t>How does it work?</a:t>
            </a:r>
          </a:p>
        </p:txBody>
      </p:sp>
      <p:graphicFrame>
        <p:nvGraphicFramePr>
          <p:cNvPr id="15" name="Content Placeholder 14" descr="Step Up Process diagram showing 5 steps ascending" title="SmartArt"/>
          <p:cNvGraphicFramePr>
            <a:graphicFrameLocks noGrp="1"/>
          </p:cNvGraphicFramePr>
          <p:nvPr>
            <p:ph idx="1"/>
            <p:extLst>
              <p:ext uri="{D42A27DB-BD31-4B8C-83A1-F6EECF244321}">
                <p14:modId xmlns:p14="http://schemas.microsoft.com/office/powerpoint/2010/main" val="729771304"/>
              </p:ext>
            </p:extLst>
          </p:nvPr>
        </p:nvGraphicFramePr>
        <p:xfrm>
          <a:off x="1790769" y="1620079"/>
          <a:ext cx="9372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50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A61AE-C9B9-48BC-A708-E9F56E095180}"/>
              </a:ext>
            </a:extLst>
          </p:cNvPr>
          <p:cNvSpPr/>
          <p:nvPr/>
        </p:nvSpPr>
        <p:spPr>
          <a:xfrm>
            <a:off x="1417982" y="745435"/>
            <a:ext cx="10161104" cy="4422912"/>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90769" y="745435"/>
            <a:ext cx="4987718" cy="779659"/>
          </a:xfrm>
        </p:spPr>
        <p:txBody>
          <a:bodyPr>
            <a:normAutofit fontScale="90000"/>
          </a:bodyPr>
          <a:lstStyle/>
          <a:p>
            <a:r>
              <a:rPr lang="en-US" dirty="0"/>
              <a:t>Which Mistakes it covers?</a:t>
            </a:r>
          </a:p>
        </p:txBody>
      </p:sp>
      <p:sp>
        <p:nvSpPr>
          <p:cNvPr id="5" name="Content Placeholder 4">
            <a:extLst>
              <a:ext uri="{FF2B5EF4-FFF2-40B4-BE49-F238E27FC236}">
                <a16:creationId xmlns:a16="http://schemas.microsoft.com/office/drawing/2014/main" id="{7ACB12C7-5944-4EE4-A27E-75AE80849220}"/>
              </a:ext>
            </a:extLst>
          </p:cNvPr>
          <p:cNvSpPr>
            <a:spLocks noGrp="1"/>
          </p:cNvSpPr>
          <p:nvPr>
            <p:ph idx="1"/>
          </p:nvPr>
        </p:nvSpPr>
        <p:spPr>
          <a:xfrm>
            <a:off x="1790769" y="1808922"/>
            <a:ext cx="9132335" cy="3210339"/>
          </a:xfrm>
        </p:spPr>
        <p:txBody>
          <a:bodyPr/>
          <a:lstStyle/>
          <a:p>
            <a:r>
              <a:rPr lang="en-IN" dirty="0"/>
              <a:t>It will cover 53 different types of Mistakes.</a:t>
            </a:r>
          </a:p>
          <a:p>
            <a:r>
              <a:rPr lang="en-IN" dirty="0"/>
              <a:t>At present code for 12 mistakes have been written and tested.</a:t>
            </a:r>
          </a:p>
          <a:p>
            <a:pPr marL="45720" indent="0">
              <a:buNone/>
            </a:pPr>
            <a:r>
              <a:rPr lang="en-IN" dirty="0"/>
              <a:t> (be aware this number will increase as I work more </a:t>
            </a:r>
            <a:r>
              <a:rPr lang="en-IN" dirty="0">
                <a:sym typeface="Wingdings" panose="05000000000000000000" pitchFamily="2" charset="2"/>
              </a:rPr>
              <a:t></a:t>
            </a:r>
            <a:r>
              <a:rPr lang="en-IN" dirty="0"/>
              <a:t>)</a:t>
            </a:r>
          </a:p>
        </p:txBody>
      </p:sp>
      <mc:AlternateContent xmlns:mc="http://schemas.openxmlformats.org/markup-compatibility/2006">
        <mc:Choice xmlns:am3d="http://schemas.microsoft.com/office/drawing/2017/model3d" Requires="am3d">
          <p:graphicFrame>
            <p:nvGraphicFramePr>
              <p:cNvPr id="7" name="3D Model 6" descr="Happy Snowman">
                <a:extLst>
                  <a:ext uri="{FF2B5EF4-FFF2-40B4-BE49-F238E27FC236}">
                    <a16:creationId xmlns:a16="http://schemas.microsoft.com/office/drawing/2014/main" id="{1703BE0B-C078-47A5-B85B-36CC69A83FA5}"/>
                  </a:ext>
                </a:extLst>
              </p:cNvPr>
              <p:cNvGraphicFramePr>
                <a:graphicFrameLocks noChangeAspect="1"/>
              </p:cNvGraphicFramePr>
              <p:nvPr>
                <p:extLst>
                  <p:ext uri="{D42A27DB-BD31-4B8C-83A1-F6EECF244321}">
                    <p14:modId xmlns:p14="http://schemas.microsoft.com/office/powerpoint/2010/main" val="4020462021"/>
                  </p:ext>
                </p:extLst>
              </p:nvPr>
            </p:nvGraphicFramePr>
            <p:xfrm>
              <a:off x="7960065" y="2406487"/>
              <a:ext cx="1954110" cy="2419375"/>
            </p:xfrm>
            <a:graphic>
              <a:graphicData uri="http://schemas.microsoft.com/office/drawing/2017/model3d">
                <am3d:model3d r:embed="rId2">
                  <am3d:spPr>
                    <a:xfrm>
                      <a:off x="0" y="0"/>
                      <a:ext cx="1954110" cy="2419375"/>
                    </a:xfrm>
                    <a:prstGeom prst="rect">
                      <a:avLst/>
                    </a:prstGeom>
                  </am3d:spPr>
                  <am3d:camera>
                    <am3d:pos x="0" y="0" z="67833529"/>
                    <am3d:up dx="0" dy="36000000" dz="0"/>
                    <am3d:lookAt x="0" y="0" z="0"/>
                    <am3d:perspective fov="2700000"/>
                  </am3d:camera>
                  <am3d:trans>
                    <am3d:meterPerModelUnit n="5787970" d="1000000"/>
                    <am3d:preTrans dx="0" dy="-18000000" dz="0"/>
                    <am3d:scale>
                      <am3d:sx n="1000000" d="1000000"/>
                      <am3d:sy n="1000000" d="1000000"/>
                      <am3d:sz n="1000000" d="1000000"/>
                    </am3d:scale>
                    <am3d:rot ax="-344023" ay="436545" az="-43708"/>
                    <am3d:postTrans dx="0" dy="0" dz="0"/>
                  </am3d:trans>
                  <am3d:raster rName="Office3DRenderer" rVer="16.0.8326">
                    <am3d:blip r:embed="rId3"/>
                  </am3d:raster>
                  <am3d:objViewport viewportSz="3442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Happy Snowman">
                <a:extLst>
                  <a:ext uri="{FF2B5EF4-FFF2-40B4-BE49-F238E27FC236}">
                    <a16:creationId xmlns:a16="http://schemas.microsoft.com/office/drawing/2014/main" id="{1703BE0B-C078-47A5-B85B-36CC69A83FA5}"/>
                  </a:ext>
                </a:extLst>
              </p:cNvPr>
              <p:cNvPicPr>
                <a:picLocks noGrp="1" noRot="1" noChangeAspect="1" noMove="1" noResize="1" noEditPoints="1" noAdjustHandles="1" noChangeArrowheads="1" noChangeShapeType="1" noCrop="1"/>
              </p:cNvPicPr>
              <p:nvPr/>
            </p:nvPicPr>
            <p:blipFill>
              <a:blip r:embed="rId3"/>
              <a:stretch>
                <a:fillRect/>
              </a:stretch>
            </p:blipFill>
            <p:spPr>
              <a:xfrm>
                <a:off x="7960065" y="2406487"/>
                <a:ext cx="1954110" cy="2419375"/>
              </a:xfrm>
              <a:prstGeom prst="rect">
                <a:avLst/>
              </a:prstGeom>
            </p:spPr>
          </p:pic>
        </mc:Fallback>
      </mc:AlternateContent>
    </p:spTree>
    <p:extLst>
      <p:ext uri="{BB962C8B-B14F-4D97-AF65-F5344CB8AC3E}">
        <p14:creationId xmlns:p14="http://schemas.microsoft.com/office/powerpoint/2010/main" val="291437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321">
            <a:extLst>
              <a:ext uri="{FF2B5EF4-FFF2-40B4-BE49-F238E27FC236}">
                <a16:creationId xmlns:a16="http://schemas.microsoft.com/office/drawing/2014/main" id="{19793FDA-E711-4DEB-A251-65C278F07A8E}"/>
              </a:ext>
            </a:extLst>
          </p:cNvPr>
          <p:cNvSpPr/>
          <p:nvPr/>
        </p:nvSpPr>
        <p:spPr>
          <a:xfrm>
            <a:off x="96078" y="99392"/>
            <a:ext cx="12039423" cy="6699892"/>
          </a:xfrm>
          <a:prstGeom prst="rect">
            <a:avLst/>
          </a:prstGeom>
          <a:solidFill>
            <a:schemeClr val="bg1">
              <a:alpha val="91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3" name="Rectangle 482">
            <a:extLst>
              <a:ext uri="{FF2B5EF4-FFF2-40B4-BE49-F238E27FC236}">
                <a16:creationId xmlns:a16="http://schemas.microsoft.com/office/drawing/2014/main" id="{1F804FF8-890B-4396-9D20-DE58D3F4900E}"/>
              </a:ext>
            </a:extLst>
          </p:cNvPr>
          <p:cNvSpPr/>
          <p:nvPr/>
        </p:nvSpPr>
        <p:spPr>
          <a:xfrm>
            <a:off x="9267647" y="1142783"/>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484" name="3D Model 483" descr="Male icon">
                <a:extLst>
                  <a:ext uri="{FF2B5EF4-FFF2-40B4-BE49-F238E27FC236}">
                    <a16:creationId xmlns:a16="http://schemas.microsoft.com/office/drawing/2014/main" id="{45F79761-CD57-435C-B8C0-7BD6FADB435C}"/>
                  </a:ext>
                </a:extLst>
              </p:cNvPr>
              <p:cNvGraphicFramePr>
                <a:graphicFrameLocks noChangeAspect="1"/>
              </p:cNvGraphicFramePr>
              <p:nvPr/>
            </p:nvGraphicFramePr>
            <p:xfrm>
              <a:off x="2873401" y="3589480"/>
              <a:ext cx="236425" cy="680640"/>
            </p:xfrm>
            <a:graphic>
              <a:graphicData uri="http://schemas.microsoft.com/office/drawing/2017/model3d">
                <am3d:model3d r:embed="rId2">
                  <am3d:spPr>
                    <a:xfrm>
                      <a:off x="0" y="0"/>
                      <a:ext cx="236425" cy="680640"/>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3"/>
                  </am3d:raster>
                  <am3d:objViewport viewportSz="7072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4" name="3D Model 483" descr="Male icon">
                <a:extLst>
                  <a:ext uri="{FF2B5EF4-FFF2-40B4-BE49-F238E27FC236}">
                    <a16:creationId xmlns:a16="http://schemas.microsoft.com/office/drawing/2014/main" id="{45F79761-CD57-435C-B8C0-7BD6FADB435C}"/>
                  </a:ext>
                </a:extLst>
              </p:cNvPr>
              <p:cNvPicPr>
                <a:picLocks noGrp="1" noRot="1" noChangeAspect="1" noMove="1" noResize="1" noEditPoints="1" noAdjustHandles="1" noChangeArrowheads="1" noChangeShapeType="1" noCrop="1"/>
              </p:cNvPicPr>
              <p:nvPr/>
            </p:nvPicPr>
            <p:blipFill>
              <a:blip r:embed="rId3"/>
              <a:stretch>
                <a:fillRect/>
              </a:stretch>
            </p:blipFill>
            <p:spPr>
              <a:xfrm>
                <a:off x="2873401" y="3589480"/>
                <a:ext cx="236425" cy="680640"/>
              </a:xfrm>
              <a:prstGeom prst="rect">
                <a:avLst/>
              </a:prstGeom>
            </p:spPr>
          </p:pic>
        </mc:Fallback>
      </mc:AlternateContent>
      <p:sp>
        <p:nvSpPr>
          <p:cNvPr id="485" name="TextBox 484">
            <a:extLst>
              <a:ext uri="{FF2B5EF4-FFF2-40B4-BE49-F238E27FC236}">
                <a16:creationId xmlns:a16="http://schemas.microsoft.com/office/drawing/2014/main" id="{05A878F5-E4E7-4332-9E26-CCDCD7D85882}"/>
              </a:ext>
            </a:extLst>
          </p:cNvPr>
          <p:cNvSpPr txBox="1"/>
          <p:nvPr/>
        </p:nvSpPr>
        <p:spPr>
          <a:xfrm>
            <a:off x="6535264" y="1175498"/>
            <a:ext cx="2141161" cy="217807"/>
          </a:xfrm>
          <a:prstGeom prst="rect">
            <a:avLst/>
          </a:prstGeom>
          <a:solidFill>
            <a:srgbClr val="4472C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 Compare class diagrams element by element</a:t>
            </a:r>
          </a:p>
        </p:txBody>
      </p:sp>
      <p:pic>
        <p:nvPicPr>
          <p:cNvPr id="486" name="Picture 10" descr="Chip conveyor - KDT - ASTOS Machinery - belt">
            <a:extLst>
              <a:ext uri="{FF2B5EF4-FFF2-40B4-BE49-F238E27FC236}">
                <a16:creationId xmlns:a16="http://schemas.microsoft.com/office/drawing/2014/main" id="{B022BD9F-4C68-4586-AC9D-FB099EF4605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547" b="17112"/>
          <a:stretch/>
        </p:blipFill>
        <p:spPr bwMode="auto">
          <a:xfrm>
            <a:off x="5937049" y="2006351"/>
            <a:ext cx="1197007" cy="770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87" name="3D Model 486" descr="Cube">
                <a:extLst>
                  <a:ext uri="{FF2B5EF4-FFF2-40B4-BE49-F238E27FC236}">
                    <a16:creationId xmlns:a16="http://schemas.microsoft.com/office/drawing/2014/main" id="{6647805D-0701-4344-AE4A-B03E950E9F95}"/>
                  </a:ext>
                </a:extLst>
              </p:cNvPr>
              <p:cNvGraphicFramePr>
                <a:graphicFrameLocks noChangeAspect="1"/>
              </p:cNvGraphicFramePr>
              <p:nvPr/>
            </p:nvGraphicFramePr>
            <p:xfrm flipH="1">
              <a:off x="6793731" y="1874268"/>
              <a:ext cx="221043" cy="233039"/>
            </p:xfrm>
            <a:graphic>
              <a:graphicData uri="http://schemas.microsoft.com/office/drawing/2017/model3d">
                <am3d:model3d r:embed="rId5">
                  <am3d:spPr>
                    <a:xfrm flipH="1">
                      <a:off x="0" y="0"/>
                      <a:ext cx="221043" cy="23303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6"/>
                  </am3d:raster>
                  <am3d:objViewport viewportSz="289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7" name="3D Model 486" descr="Cube">
                <a:extLst>
                  <a:ext uri="{FF2B5EF4-FFF2-40B4-BE49-F238E27FC236}">
                    <a16:creationId xmlns:a16="http://schemas.microsoft.com/office/drawing/2014/main" id="{6647805D-0701-4344-AE4A-B03E950E9F95}"/>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6793731" y="1874268"/>
                <a:ext cx="221043" cy="233039"/>
              </a:xfrm>
              <a:prstGeom prst="rect">
                <a:avLst/>
              </a:prstGeom>
            </p:spPr>
          </p:pic>
        </mc:Fallback>
      </mc:AlternateContent>
      <p:pic>
        <p:nvPicPr>
          <p:cNvPr id="488" name="Picture 487">
            <a:extLst>
              <a:ext uri="{FF2B5EF4-FFF2-40B4-BE49-F238E27FC236}">
                <a16:creationId xmlns:a16="http://schemas.microsoft.com/office/drawing/2014/main" id="{2D8D113E-908A-4144-96EC-FA17046CB1C1}"/>
              </a:ext>
            </a:extLst>
          </p:cNvPr>
          <p:cNvPicPr>
            <a:picLocks noChangeAspect="1"/>
          </p:cNvPicPr>
          <p:nvPr/>
        </p:nvPicPr>
        <p:blipFill rotWithShape="1">
          <a:blip r:embed="rId7" cstate="print">
            <a:clrChange>
              <a:clrFrom>
                <a:srgbClr val="EFEFEF"/>
              </a:clrFrom>
              <a:clrTo>
                <a:srgbClr val="EFEFEF">
                  <a:alpha val="0"/>
                </a:srgbClr>
              </a:clrTo>
            </a:clrChange>
            <a:extLst>
              <a:ext uri="{28A0092B-C50C-407E-A947-70E740481C1C}">
                <a14:useLocalDpi xmlns:a14="http://schemas.microsoft.com/office/drawing/2010/main" val="0"/>
              </a:ext>
            </a:extLst>
          </a:blip>
          <a:srcRect t="28089" b="26289"/>
          <a:stretch/>
        </p:blipFill>
        <p:spPr>
          <a:xfrm>
            <a:off x="5379687" y="68571"/>
            <a:ext cx="1190624" cy="543196"/>
          </a:xfrm>
          <a:prstGeom prst="rect">
            <a:avLst/>
          </a:prstGeom>
        </p:spPr>
      </p:pic>
      <p:sp>
        <p:nvSpPr>
          <p:cNvPr id="489" name="TextBox 488">
            <a:extLst>
              <a:ext uri="{FF2B5EF4-FFF2-40B4-BE49-F238E27FC236}">
                <a16:creationId xmlns:a16="http://schemas.microsoft.com/office/drawing/2014/main" id="{CF790678-03E1-4970-B3E1-13567A86E698}"/>
              </a:ext>
            </a:extLst>
          </p:cNvPr>
          <p:cNvSpPr txBox="1"/>
          <p:nvPr/>
        </p:nvSpPr>
        <p:spPr>
          <a:xfrm>
            <a:off x="34405" y="168001"/>
            <a:ext cx="5045594" cy="400110"/>
          </a:xfrm>
          <a:prstGeom prst="rect">
            <a:avLst/>
          </a:prstGeom>
          <a:noFill/>
        </p:spPr>
        <p:txBody>
          <a:bodyPr wrap="square" rtlCol="0">
            <a:spAutoFit/>
          </a:bodyPr>
          <a:lstStyle/>
          <a:p>
            <a:pPr algn="ctr"/>
            <a:r>
              <a:rPr lang="en-IN" sz="2000" dirty="0">
                <a:solidFill>
                  <a:prstClr val="black"/>
                </a:solidFill>
                <a:latin typeface="Times New Roman" panose="02020603050405020304" pitchFamily="18" charset="0"/>
                <a:cs typeface="Times New Roman" panose="02020603050405020304" pitchFamily="18" charset="0"/>
              </a:rPr>
              <a:t>Domain Modelling Mistake Detection System</a:t>
            </a:r>
          </a:p>
        </p:txBody>
      </p:sp>
      <p:sp>
        <p:nvSpPr>
          <p:cNvPr id="490" name="TextBox 489">
            <a:extLst>
              <a:ext uri="{FF2B5EF4-FFF2-40B4-BE49-F238E27FC236}">
                <a16:creationId xmlns:a16="http://schemas.microsoft.com/office/drawing/2014/main" id="{330106A3-06A8-4885-BE8B-A5D1F6BE70D5}"/>
              </a:ext>
            </a:extLst>
          </p:cNvPr>
          <p:cNvSpPr txBox="1"/>
          <p:nvPr/>
        </p:nvSpPr>
        <p:spPr>
          <a:xfrm>
            <a:off x="118344" y="635699"/>
            <a:ext cx="2107624"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Introduction</a:t>
            </a:r>
          </a:p>
        </p:txBody>
      </p:sp>
      <p:cxnSp>
        <p:nvCxnSpPr>
          <p:cNvPr id="491" name="Straight Connector 490">
            <a:extLst>
              <a:ext uri="{FF2B5EF4-FFF2-40B4-BE49-F238E27FC236}">
                <a16:creationId xmlns:a16="http://schemas.microsoft.com/office/drawing/2014/main" id="{F3119492-0589-445B-91FB-B664856992A7}"/>
              </a:ext>
            </a:extLst>
          </p:cNvPr>
          <p:cNvCxnSpPr>
            <a:cxnSpLocks/>
          </p:cNvCxnSpPr>
          <p:nvPr/>
        </p:nvCxnSpPr>
        <p:spPr>
          <a:xfrm>
            <a:off x="5534993" y="2083863"/>
            <a:ext cx="39218" cy="4570356"/>
          </a:xfrm>
          <a:prstGeom prst="line">
            <a:avLst/>
          </a:prstGeom>
          <a:noFill/>
          <a:ln w="9525" cap="flat" cmpd="sng" algn="ctr">
            <a:solidFill>
              <a:srgbClr val="FF0000"/>
            </a:solidFill>
            <a:prstDash val="sysDash"/>
            <a:miter lim="800000"/>
          </a:ln>
          <a:effectLst/>
        </p:spPr>
      </p:cxnSp>
      <mc:AlternateContent xmlns:mc="http://schemas.openxmlformats.org/markup-compatibility/2006">
        <mc:Choice xmlns:am3d="http://schemas.microsoft.com/office/drawing/2017/model3d" Requires="am3d">
          <p:graphicFrame>
            <p:nvGraphicFramePr>
              <p:cNvPr id="492" name="3D Model 491" descr="Male icon">
                <a:extLst>
                  <a:ext uri="{FF2B5EF4-FFF2-40B4-BE49-F238E27FC236}">
                    <a16:creationId xmlns:a16="http://schemas.microsoft.com/office/drawing/2014/main" id="{837BB25D-5DDF-499C-9C14-256FF82485C0}"/>
                  </a:ext>
                </a:extLst>
              </p:cNvPr>
              <p:cNvGraphicFramePr>
                <a:graphicFrameLocks noChangeAspect="1"/>
              </p:cNvGraphicFramePr>
              <p:nvPr/>
            </p:nvGraphicFramePr>
            <p:xfrm>
              <a:off x="141783" y="3378380"/>
              <a:ext cx="238969" cy="721236"/>
            </p:xfrm>
            <a:graphic>
              <a:graphicData uri="http://schemas.microsoft.com/office/drawing/2017/model3d">
                <am3d:model3d r:embed="rId2">
                  <am3d:spPr>
                    <a:xfrm>
                      <a:off x="0" y="0"/>
                      <a:ext cx="238969" cy="721236"/>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87264" ay="2473011" az="523911"/>
                    <am3d:postTrans dx="0" dy="0" dz="0"/>
                  </am3d:trans>
                  <am3d:raster rName="Office3DRenderer" rVer="16.0.8326">
                    <am3d:blip r:embed="rId8"/>
                  </am3d:raster>
                  <am3d:objViewport viewportSz="744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2" name="3D Model 491" descr="Male icon">
                <a:extLst>
                  <a:ext uri="{FF2B5EF4-FFF2-40B4-BE49-F238E27FC236}">
                    <a16:creationId xmlns:a16="http://schemas.microsoft.com/office/drawing/2014/main" id="{837BB25D-5DDF-499C-9C14-256FF82485C0}"/>
                  </a:ext>
                </a:extLst>
              </p:cNvPr>
              <p:cNvPicPr>
                <a:picLocks noGrp="1" noRot="1" noChangeAspect="1" noMove="1" noResize="1" noEditPoints="1" noAdjustHandles="1" noChangeArrowheads="1" noChangeShapeType="1" noCrop="1"/>
              </p:cNvPicPr>
              <p:nvPr/>
            </p:nvPicPr>
            <p:blipFill>
              <a:blip r:embed="rId8"/>
              <a:stretch>
                <a:fillRect/>
              </a:stretch>
            </p:blipFill>
            <p:spPr>
              <a:xfrm>
                <a:off x="141783" y="3378380"/>
                <a:ext cx="238969" cy="7212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3" name="3D Model 492" descr="Male icon">
                <a:extLst>
                  <a:ext uri="{FF2B5EF4-FFF2-40B4-BE49-F238E27FC236}">
                    <a16:creationId xmlns:a16="http://schemas.microsoft.com/office/drawing/2014/main" id="{20C3BE2F-3576-42A6-B7B6-FDA6550A5CA8}"/>
                  </a:ext>
                </a:extLst>
              </p:cNvPr>
              <p:cNvGraphicFramePr>
                <a:graphicFrameLocks noChangeAspect="1"/>
              </p:cNvGraphicFramePr>
              <p:nvPr/>
            </p:nvGraphicFramePr>
            <p:xfrm>
              <a:off x="438434" y="3376977"/>
              <a:ext cx="255942" cy="718033"/>
            </p:xfrm>
            <a:graphic>
              <a:graphicData uri="http://schemas.microsoft.com/office/drawing/2017/model3d">
                <am3d:model3d r:embed="rId2">
                  <am3d:spPr>
                    <a:xfrm>
                      <a:off x="0" y="0"/>
                      <a:ext cx="255942" cy="71803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001037" ay="2159413" az="599331"/>
                    <am3d:postTrans dx="0" dy="0" dz="0"/>
                  </am3d:trans>
                  <am3d:raster rName="Office3DRenderer" rVer="16.0.8326">
                    <am3d:blip r:embed="rId9"/>
                  </am3d:raster>
                  <am3d:objViewport viewportSz="750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3" name="3D Model 492" descr="Male icon">
                <a:extLst>
                  <a:ext uri="{FF2B5EF4-FFF2-40B4-BE49-F238E27FC236}">
                    <a16:creationId xmlns:a16="http://schemas.microsoft.com/office/drawing/2014/main" id="{20C3BE2F-3576-42A6-B7B6-FDA6550A5CA8}"/>
                  </a:ext>
                </a:extLst>
              </p:cNvPr>
              <p:cNvPicPr>
                <a:picLocks noGrp="1" noRot="1" noChangeAspect="1" noMove="1" noResize="1" noEditPoints="1" noAdjustHandles="1" noChangeArrowheads="1" noChangeShapeType="1" noCrop="1"/>
              </p:cNvPicPr>
              <p:nvPr/>
            </p:nvPicPr>
            <p:blipFill>
              <a:blip r:embed="rId9"/>
              <a:stretch>
                <a:fillRect/>
              </a:stretch>
            </p:blipFill>
            <p:spPr>
              <a:xfrm>
                <a:off x="438434" y="3376977"/>
                <a:ext cx="255942" cy="7180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4" name="3D Model 493" descr="Male icon">
                <a:extLst>
                  <a:ext uri="{FF2B5EF4-FFF2-40B4-BE49-F238E27FC236}">
                    <a16:creationId xmlns:a16="http://schemas.microsoft.com/office/drawing/2014/main" id="{21EDAE5F-36AD-42A0-81DE-F3EBD4BD4699}"/>
                  </a:ext>
                </a:extLst>
              </p:cNvPr>
              <p:cNvGraphicFramePr>
                <a:graphicFrameLocks noChangeAspect="1"/>
              </p:cNvGraphicFramePr>
              <p:nvPr/>
            </p:nvGraphicFramePr>
            <p:xfrm>
              <a:off x="279425" y="3643059"/>
              <a:ext cx="254347" cy="713561"/>
            </p:xfrm>
            <a:graphic>
              <a:graphicData uri="http://schemas.microsoft.com/office/drawing/2017/model3d">
                <am3d:model3d r:embed="rId2">
                  <am3d:spPr>
                    <a:xfrm>
                      <a:off x="0" y="0"/>
                      <a:ext cx="254347" cy="713561"/>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668456" ay="2342106" az="424218"/>
                    <am3d:postTrans dx="0" dy="0" dz="0"/>
                  </am3d:trans>
                  <am3d:raster rName="Office3DRenderer" rVer="16.0.8326">
                    <am3d:blip r:embed="rId10"/>
                  </am3d:raster>
                  <am3d:objViewport viewportSz="7377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4" name="3D Model 493" descr="Male icon">
                <a:extLst>
                  <a:ext uri="{FF2B5EF4-FFF2-40B4-BE49-F238E27FC236}">
                    <a16:creationId xmlns:a16="http://schemas.microsoft.com/office/drawing/2014/main" id="{21EDAE5F-36AD-42A0-81DE-F3EBD4BD4699}"/>
                  </a:ext>
                </a:extLst>
              </p:cNvPr>
              <p:cNvPicPr>
                <a:picLocks noGrp="1" noRot="1" noChangeAspect="1" noMove="1" noResize="1" noEditPoints="1" noAdjustHandles="1" noChangeArrowheads="1" noChangeShapeType="1" noCrop="1"/>
              </p:cNvPicPr>
              <p:nvPr/>
            </p:nvPicPr>
            <p:blipFill>
              <a:blip r:embed="rId10"/>
              <a:stretch>
                <a:fillRect/>
              </a:stretch>
            </p:blipFill>
            <p:spPr>
              <a:xfrm>
                <a:off x="279425" y="3643059"/>
                <a:ext cx="254347" cy="713561"/>
              </a:xfrm>
              <a:prstGeom prst="rect">
                <a:avLst/>
              </a:prstGeom>
            </p:spPr>
          </p:pic>
        </mc:Fallback>
      </mc:AlternateContent>
      <p:sp>
        <p:nvSpPr>
          <p:cNvPr id="495" name="TextBox 494">
            <a:extLst>
              <a:ext uri="{FF2B5EF4-FFF2-40B4-BE49-F238E27FC236}">
                <a16:creationId xmlns:a16="http://schemas.microsoft.com/office/drawing/2014/main" id="{7BAB4F8C-023C-4983-A765-BB8772621B12}"/>
              </a:ext>
            </a:extLst>
          </p:cNvPr>
          <p:cNvSpPr txBox="1"/>
          <p:nvPr/>
        </p:nvSpPr>
        <p:spPr>
          <a:xfrm>
            <a:off x="99376" y="997947"/>
            <a:ext cx="5188181" cy="1200329"/>
          </a:xfrm>
          <a:prstGeom prst="rect">
            <a:avLst/>
          </a:prstGeom>
          <a:noFill/>
        </p:spPr>
        <p:txBody>
          <a:bodyPr wrap="square">
            <a:spAutoFit/>
          </a:bodyPr>
          <a:lstStyle/>
          <a:p>
            <a:pPr algn="just"/>
            <a:r>
              <a:rPr lang="en-US" sz="1200" dirty="0">
                <a:solidFill>
                  <a:prstClr val="black"/>
                </a:solidFill>
                <a:latin typeface="Times New Roman" panose="02020603050405020304" pitchFamily="18" charset="0"/>
                <a:cs typeface="Times New Roman" panose="02020603050405020304" pitchFamily="18" charset="0"/>
              </a:rPr>
              <a:t>Knowledge about the system's problem domain is crucial for successful system development. Hence, domain modelling with class diagrams is an important Requirement Engineering activity, which is routinely taught in undergraduate and graduate programs. The proposed system automates the process of detecting modelling mistakes in domain models by comparing student solutions with a correct solution.</a:t>
            </a:r>
          </a:p>
        </p:txBody>
      </p:sp>
      <p:sp>
        <p:nvSpPr>
          <p:cNvPr id="496" name="TextBox 495">
            <a:extLst>
              <a:ext uri="{FF2B5EF4-FFF2-40B4-BE49-F238E27FC236}">
                <a16:creationId xmlns:a16="http://schemas.microsoft.com/office/drawing/2014/main" id="{00A1927A-3E85-4190-B4C6-F5AAEF572C5B}"/>
              </a:ext>
            </a:extLst>
          </p:cNvPr>
          <p:cNvSpPr txBox="1"/>
          <p:nvPr/>
        </p:nvSpPr>
        <p:spPr>
          <a:xfrm>
            <a:off x="98516" y="2169141"/>
            <a:ext cx="1757212" cy="338554"/>
          </a:xfrm>
          <a:prstGeom prst="rect">
            <a:avLst/>
          </a:prstGeom>
          <a:noFill/>
        </p:spPr>
        <p:txBody>
          <a:bodyPr wrap="none" rtlCol="0">
            <a:spAutoFit/>
          </a:bodyPr>
          <a:lstStyle/>
          <a:p>
            <a:r>
              <a:rPr lang="en-IN" sz="1600" dirty="0">
                <a:solidFill>
                  <a:prstClr val="black"/>
                </a:solidFill>
                <a:latin typeface="Times New Roman" panose="02020603050405020304" pitchFamily="18" charset="0"/>
                <a:cs typeface="Times New Roman" panose="02020603050405020304" pitchFamily="18" charset="0"/>
              </a:rPr>
              <a:t>Problem Statement</a:t>
            </a:r>
          </a:p>
        </p:txBody>
      </p:sp>
      <mc:AlternateContent xmlns:mc="http://schemas.openxmlformats.org/markup-compatibility/2006">
        <mc:Choice xmlns:am3d="http://schemas.microsoft.com/office/drawing/2017/model3d" Requires="am3d">
          <p:graphicFrame>
            <p:nvGraphicFramePr>
              <p:cNvPr id="497" name="3D Model 496" descr="Male icon">
                <a:extLst>
                  <a:ext uri="{FF2B5EF4-FFF2-40B4-BE49-F238E27FC236}">
                    <a16:creationId xmlns:a16="http://schemas.microsoft.com/office/drawing/2014/main" id="{9FA32AE5-0982-42C3-8768-380A6FC3AAB7}"/>
                  </a:ext>
                </a:extLst>
              </p:cNvPr>
              <p:cNvGraphicFramePr>
                <a:graphicFrameLocks noChangeAspect="1"/>
              </p:cNvGraphicFramePr>
              <p:nvPr/>
            </p:nvGraphicFramePr>
            <p:xfrm>
              <a:off x="605285" y="3648539"/>
              <a:ext cx="254636" cy="686353"/>
            </p:xfrm>
            <a:graphic>
              <a:graphicData uri="http://schemas.microsoft.com/office/drawing/2017/model3d">
                <am3d:model3d r:embed="rId2">
                  <am3d:spPr>
                    <a:xfrm>
                      <a:off x="0" y="0"/>
                      <a:ext cx="254636" cy="68635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142708" ay="1996435" az="643483"/>
                    <am3d:postTrans dx="0" dy="0" dz="0"/>
                  </am3d:trans>
                  <am3d:raster rName="Office3DRenderer" rVer="16.0.8326">
                    <am3d:blip r:embed="rId11"/>
                  </am3d:raster>
                  <am3d:objViewport viewportSz="724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7" name="3D Model 496" descr="Male icon">
                <a:extLst>
                  <a:ext uri="{FF2B5EF4-FFF2-40B4-BE49-F238E27FC236}">
                    <a16:creationId xmlns:a16="http://schemas.microsoft.com/office/drawing/2014/main" id="{9FA32AE5-0982-42C3-8768-380A6FC3AAB7}"/>
                  </a:ext>
                </a:extLst>
              </p:cNvPr>
              <p:cNvPicPr>
                <a:picLocks noGrp="1" noRot="1" noChangeAspect="1" noMove="1" noResize="1" noEditPoints="1" noAdjustHandles="1" noChangeArrowheads="1" noChangeShapeType="1" noCrop="1"/>
              </p:cNvPicPr>
              <p:nvPr/>
            </p:nvPicPr>
            <p:blipFill>
              <a:blip r:embed="rId11"/>
              <a:stretch>
                <a:fillRect/>
              </a:stretch>
            </p:blipFill>
            <p:spPr>
              <a:xfrm>
                <a:off x="605285" y="3648539"/>
                <a:ext cx="254636" cy="6863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8" name="3D Model 497" descr="Male icon">
                <a:extLst>
                  <a:ext uri="{FF2B5EF4-FFF2-40B4-BE49-F238E27FC236}">
                    <a16:creationId xmlns:a16="http://schemas.microsoft.com/office/drawing/2014/main" id="{F80DA5C0-63FA-4652-AC3E-D7970AF6E5A6}"/>
                  </a:ext>
                </a:extLst>
              </p:cNvPr>
              <p:cNvGraphicFramePr>
                <a:graphicFrameLocks noChangeAspect="1"/>
              </p:cNvGraphicFramePr>
              <p:nvPr/>
            </p:nvGraphicFramePr>
            <p:xfrm>
              <a:off x="2078749" y="3438446"/>
              <a:ext cx="294819" cy="741248"/>
            </p:xfrm>
            <a:graphic>
              <a:graphicData uri="http://schemas.microsoft.com/office/drawing/2017/model3d">
                <am3d:model3d r:embed="rId2">
                  <am3d:spPr>
                    <a:xfrm>
                      <a:off x="0" y="0"/>
                      <a:ext cx="294819" cy="741248"/>
                    </a:xfrm>
                    <a:prstGeom prst="rect">
                      <a:avLst/>
                    </a:prstGeom>
                    <a:gradFill>
                      <a:gsLst>
                        <a:gs pos="0">
                          <a:srgbClr val="FF0000"/>
                        </a:gs>
                        <a:gs pos="74000">
                          <a:srgbClr val="E7A9A9"/>
                        </a:gs>
                        <a:gs pos="83000">
                          <a:srgbClr val="E7A9A9"/>
                        </a:gs>
                        <a:gs pos="100000">
                          <a:srgbClr val="EEC7C6"/>
                        </a:gs>
                      </a:gsLst>
                      <a:lin ang="5400000" scaled="1"/>
                    </a:gradFill>
                    <a:ln>
                      <a:noFill/>
                    </a:ln>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331688" ay="1628930" az="632747"/>
                    <am3d:postTrans dx="0" dy="0" dz="0"/>
                  </am3d:trans>
                  <am3d:raster rName="Office3DRenderer" rVer="16.0.8326">
                    <am3d:blip r:embed="rId12"/>
                  </am3d:raster>
                  <am3d:objViewport viewportSz="796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8" name="3D Model 497" descr="Male icon">
                <a:extLst>
                  <a:ext uri="{FF2B5EF4-FFF2-40B4-BE49-F238E27FC236}">
                    <a16:creationId xmlns:a16="http://schemas.microsoft.com/office/drawing/2014/main" id="{F80DA5C0-63FA-4652-AC3E-D7970AF6E5A6}"/>
                  </a:ext>
                </a:extLst>
              </p:cNvPr>
              <p:cNvPicPr>
                <a:picLocks noGrp="1" noRot="1" noChangeAspect="1" noMove="1" noResize="1" noEditPoints="1" noAdjustHandles="1" noChangeArrowheads="1" noChangeShapeType="1" noCrop="1"/>
              </p:cNvPicPr>
              <p:nvPr/>
            </p:nvPicPr>
            <p:blipFill>
              <a:blip r:embed="rId12"/>
              <a:stretch>
                <a:fillRect/>
              </a:stretch>
            </p:blipFill>
            <p:spPr>
              <a:xfrm>
                <a:off x="2078749" y="3438446"/>
                <a:ext cx="294819" cy="741248"/>
              </a:xfrm>
              <a:prstGeom prst="rect">
                <a:avLst/>
              </a:prstGeom>
              <a:gradFill>
                <a:gsLst>
                  <a:gs pos="0">
                    <a:srgbClr val="FF0000"/>
                  </a:gs>
                  <a:gs pos="74000">
                    <a:srgbClr val="E7A9A9"/>
                  </a:gs>
                  <a:gs pos="83000">
                    <a:srgbClr val="E7A9A9"/>
                  </a:gs>
                  <a:gs pos="100000">
                    <a:srgbClr val="EEC7C6"/>
                  </a:gs>
                </a:gsLst>
                <a:lin ang="5400000" scaled="1"/>
              </a:gradFill>
              <a:ln>
                <a:noFill/>
              </a:ln>
            </p:spPr>
          </p:pic>
        </mc:Fallback>
      </mc:AlternateContent>
      <p:sp>
        <p:nvSpPr>
          <p:cNvPr id="499" name="Speech Bubble: Rectangle 498">
            <a:extLst>
              <a:ext uri="{FF2B5EF4-FFF2-40B4-BE49-F238E27FC236}">
                <a16:creationId xmlns:a16="http://schemas.microsoft.com/office/drawing/2014/main" id="{90A9A6F8-FF2F-4044-932F-7F357D037E9A}"/>
              </a:ext>
            </a:extLst>
          </p:cNvPr>
          <p:cNvSpPr/>
          <p:nvPr/>
        </p:nvSpPr>
        <p:spPr>
          <a:xfrm>
            <a:off x="135957" y="2938167"/>
            <a:ext cx="1149939" cy="305249"/>
          </a:xfrm>
          <a:prstGeom prst="wedgeRectCallout">
            <a:avLst/>
          </a:prstGeom>
          <a:noFill/>
          <a:ln w="12700" cap="flat" cmpd="sng" algn="ctr">
            <a:solidFill>
              <a:srgbClr val="0070C0"/>
            </a:solid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solidFill>
                    <a:srgbClr val="4472C4"/>
                  </a:solidFill>
                </a:ln>
                <a:solidFill>
                  <a:prstClr val="black"/>
                </a:solidFill>
                <a:effectLst/>
                <a:uLnTx/>
                <a:uFillTx/>
                <a:latin typeface="Times New Roman" panose="02020603050405020304" pitchFamily="18" charset="0"/>
                <a:ea typeface="+mn-ea"/>
                <a:cs typeface="Times New Roman" panose="02020603050405020304" pitchFamily="18" charset="0"/>
              </a:rPr>
              <a:t>Can you check our solution professor</a:t>
            </a:r>
          </a:p>
        </p:txBody>
      </p:sp>
      <p:sp>
        <p:nvSpPr>
          <p:cNvPr id="500" name="Speech Bubble: Rectangle 499">
            <a:extLst>
              <a:ext uri="{FF2B5EF4-FFF2-40B4-BE49-F238E27FC236}">
                <a16:creationId xmlns:a16="http://schemas.microsoft.com/office/drawing/2014/main" id="{77A1A8E9-C18A-45F5-94C0-9BA3F8A8137A}"/>
              </a:ext>
            </a:extLst>
          </p:cNvPr>
          <p:cNvSpPr/>
          <p:nvPr/>
        </p:nvSpPr>
        <p:spPr>
          <a:xfrm>
            <a:off x="1981992" y="2960706"/>
            <a:ext cx="489437" cy="251410"/>
          </a:xfrm>
          <a:prstGeom prst="wedgeRectCallou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Sure</a:t>
            </a:r>
          </a:p>
        </p:txBody>
      </p:sp>
      <mc:AlternateContent xmlns:mc="http://schemas.openxmlformats.org/markup-compatibility/2006">
        <mc:Choice xmlns:am3d="http://schemas.microsoft.com/office/drawing/2017/model3d" Requires="am3d">
          <p:graphicFrame>
            <p:nvGraphicFramePr>
              <p:cNvPr id="501" name="3D Model 500" descr="All In One Computer">
                <a:extLst>
                  <a:ext uri="{FF2B5EF4-FFF2-40B4-BE49-F238E27FC236}">
                    <a16:creationId xmlns:a16="http://schemas.microsoft.com/office/drawing/2014/main" id="{B6E9C042-4A9A-4372-95B2-0F6CF5C799AD}"/>
                  </a:ext>
                </a:extLst>
              </p:cNvPr>
              <p:cNvGraphicFramePr>
                <a:graphicFrameLocks noChangeAspect="1"/>
              </p:cNvGraphicFramePr>
              <p:nvPr/>
            </p:nvGraphicFramePr>
            <p:xfrm>
              <a:off x="4636450" y="3584115"/>
              <a:ext cx="954065" cy="945683"/>
            </p:xfrm>
            <a:graphic>
              <a:graphicData uri="http://schemas.microsoft.com/office/drawing/2017/model3d">
                <am3d:model3d r:embed="rId13">
                  <am3d:spPr>
                    <a:xfrm>
                      <a:off x="0" y="0"/>
                      <a:ext cx="954065" cy="945683"/>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421495" ay="2614773" az="1009795"/>
                    <am3d:postTrans dx="0" dy="0" dz="0"/>
                  </am3d:trans>
                  <am3d:raster rName="Office3DRenderer" rVer="16.0.8326">
                    <am3d:blip r:embed="rId14"/>
                  </am3d:raster>
                  <am3d:objViewport viewportSz="1088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1" name="3D Model 500" descr="All In One Computer">
                <a:extLst>
                  <a:ext uri="{FF2B5EF4-FFF2-40B4-BE49-F238E27FC236}">
                    <a16:creationId xmlns:a16="http://schemas.microsoft.com/office/drawing/2014/main" id="{B6E9C042-4A9A-4372-95B2-0F6CF5C799AD}"/>
                  </a:ext>
                </a:extLst>
              </p:cNvPr>
              <p:cNvPicPr>
                <a:picLocks noGrp="1" noRot="1" noChangeAspect="1" noMove="1" noResize="1" noEditPoints="1" noAdjustHandles="1" noChangeArrowheads="1" noChangeShapeType="1" noCrop="1"/>
              </p:cNvPicPr>
              <p:nvPr/>
            </p:nvPicPr>
            <p:blipFill>
              <a:blip r:embed="rId14"/>
              <a:stretch>
                <a:fillRect/>
              </a:stretch>
            </p:blipFill>
            <p:spPr>
              <a:xfrm>
                <a:off x="4636450" y="3584115"/>
                <a:ext cx="954065" cy="945683"/>
              </a:xfrm>
              <a:prstGeom prst="rect">
                <a:avLst/>
              </a:prstGeom>
            </p:spPr>
          </p:pic>
        </mc:Fallback>
      </mc:AlternateContent>
      <p:sp>
        <p:nvSpPr>
          <p:cNvPr id="502" name="Arrow: Right 501">
            <a:extLst>
              <a:ext uri="{FF2B5EF4-FFF2-40B4-BE49-F238E27FC236}">
                <a16:creationId xmlns:a16="http://schemas.microsoft.com/office/drawing/2014/main" id="{D32A2B35-2F2A-47EA-816C-3553811287FD}"/>
              </a:ext>
            </a:extLst>
          </p:cNvPr>
          <p:cNvSpPr/>
          <p:nvPr/>
        </p:nvSpPr>
        <p:spPr>
          <a:xfrm>
            <a:off x="3332268" y="3683745"/>
            <a:ext cx="1287980" cy="330140"/>
          </a:xfrm>
          <a:prstGeom prst="right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Submit Solution</a:t>
            </a:r>
          </a:p>
        </p:txBody>
      </p:sp>
      <p:sp>
        <p:nvSpPr>
          <p:cNvPr id="503" name="Cloud 502">
            <a:extLst>
              <a:ext uri="{FF2B5EF4-FFF2-40B4-BE49-F238E27FC236}">
                <a16:creationId xmlns:a16="http://schemas.microsoft.com/office/drawing/2014/main" id="{301E2D6D-1222-4260-A75E-D0CD16D76DAD}"/>
              </a:ext>
            </a:extLst>
          </p:cNvPr>
          <p:cNvSpPr/>
          <p:nvPr/>
        </p:nvSpPr>
        <p:spPr>
          <a:xfrm>
            <a:off x="4054106" y="2495138"/>
            <a:ext cx="1372009" cy="724320"/>
          </a:xfrm>
          <a:prstGeom prst="cloud">
            <a:avLst/>
          </a:prstGeom>
          <a:solidFill>
            <a:srgbClr val="FFFF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Mistake Detection</a:t>
            </a:r>
          </a:p>
        </p:txBody>
      </p:sp>
      <p:cxnSp>
        <p:nvCxnSpPr>
          <p:cNvPr id="504" name="Straight Connector 503">
            <a:extLst>
              <a:ext uri="{FF2B5EF4-FFF2-40B4-BE49-F238E27FC236}">
                <a16:creationId xmlns:a16="http://schemas.microsoft.com/office/drawing/2014/main" id="{17FFE783-23EE-4DDF-AB93-EF2B1E55D2D8}"/>
              </a:ext>
            </a:extLst>
          </p:cNvPr>
          <p:cNvCxnSpPr>
            <a:cxnSpLocks/>
          </p:cNvCxnSpPr>
          <p:nvPr/>
        </p:nvCxnSpPr>
        <p:spPr>
          <a:xfrm flipH="1">
            <a:off x="4866002" y="3272517"/>
            <a:ext cx="97718" cy="429640"/>
          </a:xfrm>
          <a:prstGeom prst="line">
            <a:avLst/>
          </a:prstGeom>
          <a:noFill/>
          <a:ln w="28575" cap="flat" cmpd="sng" algn="ctr">
            <a:solidFill>
              <a:srgbClr val="FFFF00"/>
            </a:solidFill>
            <a:prstDash val="sysDash"/>
            <a:miter lim="800000"/>
            <a:headEnd type="triangle" w="med" len="med"/>
            <a:tailEnd type="triangle" w="med" len="med"/>
          </a:ln>
          <a:effectLst/>
        </p:spPr>
      </p:cxnSp>
      <p:cxnSp>
        <p:nvCxnSpPr>
          <p:cNvPr id="505" name="Straight Connector 504">
            <a:extLst>
              <a:ext uri="{FF2B5EF4-FFF2-40B4-BE49-F238E27FC236}">
                <a16:creationId xmlns:a16="http://schemas.microsoft.com/office/drawing/2014/main" id="{C5AB1E3E-0C92-4B41-B486-278E17B47669}"/>
              </a:ext>
            </a:extLst>
          </p:cNvPr>
          <p:cNvCxnSpPr>
            <a:cxnSpLocks/>
          </p:cNvCxnSpPr>
          <p:nvPr/>
        </p:nvCxnSpPr>
        <p:spPr>
          <a:xfrm flipH="1">
            <a:off x="2595630" y="3185934"/>
            <a:ext cx="8052" cy="1192065"/>
          </a:xfrm>
          <a:prstGeom prst="line">
            <a:avLst/>
          </a:prstGeom>
          <a:noFill/>
          <a:ln w="9525" cap="flat" cmpd="sng" algn="ctr">
            <a:solidFill>
              <a:srgbClr val="FF0000"/>
            </a:solidFill>
            <a:prstDash val="sysDash"/>
            <a:miter lim="800000"/>
          </a:ln>
          <a:effectLst/>
        </p:spPr>
      </p:cxnSp>
      <p:cxnSp>
        <p:nvCxnSpPr>
          <p:cNvPr id="506" name="Straight Connector 505">
            <a:extLst>
              <a:ext uri="{FF2B5EF4-FFF2-40B4-BE49-F238E27FC236}">
                <a16:creationId xmlns:a16="http://schemas.microsoft.com/office/drawing/2014/main" id="{F897D17E-1A3B-4D68-B10C-2A7F9F017D1A}"/>
              </a:ext>
            </a:extLst>
          </p:cNvPr>
          <p:cNvCxnSpPr>
            <a:cxnSpLocks/>
          </p:cNvCxnSpPr>
          <p:nvPr/>
        </p:nvCxnSpPr>
        <p:spPr>
          <a:xfrm>
            <a:off x="323207" y="539773"/>
            <a:ext cx="11396353" cy="0"/>
          </a:xfrm>
          <a:prstGeom prst="line">
            <a:avLst/>
          </a:prstGeom>
          <a:noFill/>
          <a:ln w="6350" cap="flat" cmpd="sng" algn="ctr">
            <a:solidFill>
              <a:srgbClr val="FF0000"/>
            </a:solidFill>
            <a:prstDash val="solid"/>
            <a:miter lim="800000"/>
          </a:ln>
          <a:effectLst/>
        </p:spPr>
      </p:cxnSp>
      <p:cxnSp>
        <p:nvCxnSpPr>
          <p:cNvPr id="507" name="Straight Connector 506">
            <a:extLst>
              <a:ext uri="{FF2B5EF4-FFF2-40B4-BE49-F238E27FC236}">
                <a16:creationId xmlns:a16="http://schemas.microsoft.com/office/drawing/2014/main" id="{12C55EBD-C7CB-4A8C-A6A9-376695C2E068}"/>
              </a:ext>
            </a:extLst>
          </p:cNvPr>
          <p:cNvCxnSpPr>
            <a:cxnSpLocks/>
          </p:cNvCxnSpPr>
          <p:nvPr/>
        </p:nvCxnSpPr>
        <p:spPr>
          <a:xfrm flipV="1">
            <a:off x="185565" y="982226"/>
            <a:ext cx="2490750" cy="1446"/>
          </a:xfrm>
          <a:prstGeom prst="line">
            <a:avLst/>
          </a:prstGeom>
          <a:noFill/>
          <a:ln w="6350" cap="flat" cmpd="sng" algn="ctr">
            <a:solidFill>
              <a:srgbClr val="FF0000"/>
            </a:solidFill>
            <a:prstDash val="solid"/>
            <a:miter lim="800000"/>
          </a:ln>
          <a:effectLst/>
        </p:spPr>
      </p:cxnSp>
      <p:cxnSp>
        <p:nvCxnSpPr>
          <p:cNvPr id="508" name="Straight Connector 507">
            <a:extLst>
              <a:ext uri="{FF2B5EF4-FFF2-40B4-BE49-F238E27FC236}">
                <a16:creationId xmlns:a16="http://schemas.microsoft.com/office/drawing/2014/main" id="{041531C4-2400-4E54-94DD-0EA8EEC8098D}"/>
              </a:ext>
            </a:extLst>
          </p:cNvPr>
          <p:cNvCxnSpPr>
            <a:cxnSpLocks/>
          </p:cNvCxnSpPr>
          <p:nvPr/>
        </p:nvCxnSpPr>
        <p:spPr>
          <a:xfrm>
            <a:off x="179061" y="2516570"/>
            <a:ext cx="2513717" cy="6488"/>
          </a:xfrm>
          <a:prstGeom prst="line">
            <a:avLst/>
          </a:prstGeom>
          <a:noFill/>
          <a:ln w="6350" cap="flat" cmpd="sng" algn="ctr">
            <a:solidFill>
              <a:srgbClr val="FF0000"/>
            </a:solidFill>
            <a:prstDash val="solid"/>
            <a:miter lim="800000"/>
          </a:ln>
          <a:effectLst/>
        </p:spPr>
      </p:cxnSp>
      <p:sp>
        <p:nvSpPr>
          <p:cNvPr id="509" name="Rectangle 508">
            <a:extLst>
              <a:ext uri="{FF2B5EF4-FFF2-40B4-BE49-F238E27FC236}">
                <a16:creationId xmlns:a16="http://schemas.microsoft.com/office/drawing/2014/main" id="{67AAA66B-420C-4D5A-B265-2CD22D000989}"/>
              </a:ext>
            </a:extLst>
          </p:cNvPr>
          <p:cNvSpPr/>
          <p:nvPr/>
        </p:nvSpPr>
        <p:spPr>
          <a:xfrm>
            <a:off x="456759" y="4705174"/>
            <a:ext cx="1471411" cy="25192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Traditional Approach</a:t>
            </a:r>
          </a:p>
        </p:txBody>
      </p:sp>
      <p:sp>
        <p:nvSpPr>
          <p:cNvPr id="510" name="Rectangle 509">
            <a:extLst>
              <a:ext uri="{FF2B5EF4-FFF2-40B4-BE49-F238E27FC236}">
                <a16:creationId xmlns:a16="http://schemas.microsoft.com/office/drawing/2014/main" id="{D4FF0497-7896-4713-A82F-A4C204EBA325}"/>
              </a:ext>
            </a:extLst>
          </p:cNvPr>
          <p:cNvSpPr/>
          <p:nvPr/>
        </p:nvSpPr>
        <p:spPr>
          <a:xfrm>
            <a:off x="3290448" y="4703391"/>
            <a:ext cx="1476065" cy="254990"/>
          </a:xfrm>
          <a:prstGeom prst="rect">
            <a:avLst/>
          </a:prstGeom>
          <a:solidFill>
            <a:srgbClr val="FFFF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Proposed Approach</a:t>
            </a:r>
          </a:p>
        </p:txBody>
      </p:sp>
      <p:sp>
        <p:nvSpPr>
          <p:cNvPr id="511" name="TextBox 510">
            <a:extLst>
              <a:ext uri="{FF2B5EF4-FFF2-40B4-BE49-F238E27FC236}">
                <a16:creationId xmlns:a16="http://schemas.microsoft.com/office/drawing/2014/main" id="{DFAC5DBA-93E7-47A6-A696-1067805B169B}"/>
              </a:ext>
            </a:extLst>
          </p:cNvPr>
          <p:cNvSpPr txBox="1"/>
          <p:nvPr/>
        </p:nvSpPr>
        <p:spPr>
          <a:xfrm>
            <a:off x="119798" y="5014131"/>
            <a:ext cx="2799996"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Main Goals and Objectives</a:t>
            </a:r>
          </a:p>
        </p:txBody>
      </p:sp>
      <p:cxnSp>
        <p:nvCxnSpPr>
          <p:cNvPr id="512" name="Straight Connector 511">
            <a:extLst>
              <a:ext uri="{FF2B5EF4-FFF2-40B4-BE49-F238E27FC236}">
                <a16:creationId xmlns:a16="http://schemas.microsoft.com/office/drawing/2014/main" id="{462700E8-7EB0-4C9D-97E6-1BB20C0A1790}"/>
              </a:ext>
            </a:extLst>
          </p:cNvPr>
          <p:cNvCxnSpPr>
            <a:cxnSpLocks/>
          </p:cNvCxnSpPr>
          <p:nvPr/>
        </p:nvCxnSpPr>
        <p:spPr>
          <a:xfrm>
            <a:off x="185565" y="5380359"/>
            <a:ext cx="3766855" cy="20879"/>
          </a:xfrm>
          <a:prstGeom prst="line">
            <a:avLst/>
          </a:prstGeom>
          <a:noFill/>
          <a:ln w="6350" cap="flat" cmpd="sng" algn="ctr">
            <a:solidFill>
              <a:srgbClr val="FF0000"/>
            </a:solidFill>
            <a:prstDash val="solid"/>
            <a:miter lim="800000"/>
          </a:ln>
          <a:effectLst/>
        </p:spPr>
      </p:cxnSp>
      <p:sp>
        <p:nvSpPr>
          <p:cNvPr id="513" name="TextBox 512">
            <a:extLst>
              <a:ext uri="{FF2B5EF4-FFF2-40B4-BE49-F238E27FC236}">
                <a16:creationId xmlns:a16="http://schemas.microsoft.com/office/drawing/2014/main" id="{1B262CB4-C643-4A7B-9CCF-B467FF80EDB0}"/>
              </a:ext>
            </a:extLst>
          </p:cNvPr>
          <p:cNvSpPr txBox="1"/>
          <p:nvPr/>
        </p:nvSpPr>
        <p:spPr>
          <a:xfrm>
            <a:off x="87558" y="5471079"/>
            <a:ext cx="5467044" cy="1376614"/>
          </a:xfrm>
          <a:prstGeom prst="rect">
            <a:avLst/>
          </a:prstGeom>
          <a:noFill/>
        </p:spPr>
        <p:txBody>
          <a:bodyPr wrap="square" rtlCol="0">
            <a:spAutoFit/>
          </a:bodyPr>
          <a:lstStyle/>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Detect different types of mistakes in </a:t>
            </a:r>
            <a:r>
              <a:rPr lang="en-US" sz="1200" dirty="0">
                <a:solidFill>
                  <a:prstClr val="black"/>
                </a:solidFill>
                <a:latin typeface="Times New Roman" panose="02020603050405020304" pitchFamily="18" charset="0"/>
                <a:cs typeface="Times New Roman" panose="02020603050405020304" pitchFamily="18" charset="0"/>
              </a:rPr>
              <a:t>class diagrams such as missing elements, incorrect elements, or incorrect application of modelling pattern</a:t>
            </a:r>
          </a:p>
          <a:p>
            <a:pPr marL="285750" indent="-285750">
              <a:buClr>
                <a:srgbClr val="FF0000"/>
              </a:buClr>
              <a:buSzPct val="110000"/>
              <a:buFont typeface="Wingdings" panose="05000000000000000000" pitchFamily="2" charset="2"/>
              <a:buChar char="ü"/>
            </a:pPr>
            <a:endParaRPr lang="en-US" sz="200" dirty="0">
              <a:solidFill>
                <a:prstClr val="black"/>
              </a:solidFill>
              <a:latin typeface="Times New Roman" panose="02020603050405020304" pitchFamily="18" charset="0"/>
              <a:cs typeface="Times New Roman" panose="02020603050405020304" pitchFamily="18" charset="0"/>
            </a:endParaRPr>
          </a:p>
          <a:p>
            <a:pPr marL="285750" indent="-285750">
              <a:spcAft>
                <a:spcPts val="200"/>
              </a:spcAft>
              <a:buClr>
                <a:srgbClr val="FF0000"/>
              </a:buClr>
              <a:buSzPct val="110000"/>
              <a:buFont typeface="Wingdings" panose="05000000000000000000" pitchFamily="2" charset="2"/>
              <a:buChar char="ü"/>
            </a:pPr>
            <a:r>
              <a:rPr lang="en-US" sz="1200" dirty="0">
                <a:solidFill>
                  <a:prstClr val="black"/>
                </a:solidFill>
                <a:latin typeface="Times New Roman" panose="02020603050405020304" pitchFamily="18" charset="0"/>
                <a:cs typeface="Times New Roman" panose="02020603050405020304" pitchFamily="18" charset="0"/>
              </a:rPr>
              <a:t>Provide valuable feedback to multiple students simultaneously</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Automate the traditional approach </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Save student’s and instructor’s time</a:t>
            </a:r>
          </a:p>
          <a:p>
            <a:pPr marL="285750" indent="-285750">
              <a:spcAft>
                <a:spcPts val="200"/>
              </a:spcAft>
              <a:buClr>
                <a:srgbClr val="FF0000"/>
              </a:buClr>
              <a:buSzPct val="110000"/>
              <a:buFont typeface="Wingdings" panose="05000000000000000000" pitchFamily="2" charset="2"/>
              <a:buChar char="ü"/>
            </a:pPr>
            <a:r>
              <a:rPr lang="en-IN" sz="1200" dirty="0">
                <a:solidFill>
                  <a:prstClr val="black"/>
                </a:solidFill>
                <a:latin typeface="Times New Roman" panose="02020603050405020304" pitchFamily="18" charset="0"/>
                <a:cs typeface="Times New Roman" panose="02020603050405020304" pitchFamily="18" charset="0"/>
              </a:rPr>
              <a:t>Scale to large number of students</a:t>
            </a:r>
          </a:p>
        </p:txBody>
      </p:sp>
      <p:sp>
        <p:nvSpPr>
          <p:cNvPr id="514" name="TextBox 513">
            <a:extLst>
              <a:ext uri="{FF2B5EF4-FFF2-40B4-BE49-F238E27FC236}">
                <a16:creationId xmlns:a16="http://schemas.microsoft.com/office/drawing/2014/main" id="{D0DBDA09-9E68-41C7-8024-E91BF6015D2D}"/>
              </a:ext>
            </a:extLst>
          </p:cNvPr>
          <p:cNvSpPr txBox="1"/>
          <p:nvPr/>
        </p:nvSpPr>
        <p:spPr>
          <a:xfrm>
            <a:off x="5433692" y="683795"/>
            <a:ext cx="4853533" cy="338554"/>
          </a:xfrm>
          <a:prstGeom prst="rect">
            <a:avLst/>
          </a:prstGeom>
          <a:noFill/>
        </p:spPr>
        <p:txBody>
          <a:bodyPr wrap="square">
            <a:spAutoFit/>
          </a:bodyPr>
          <a:lstStyle/>
          <a:p>
            <a:r>
              <a:rPr lang="en-US" sz="1600" dirty="0">
                <a:solidFill>
                  <a:srgbClr val="333333"/>
                </a:solidFill>
                <a:latin typeface="Times New Roman" panose="02020603050405020304" pitchFamily="18" charset="0"/>
                <a:cs typeface="Times New Roman" panose="02020603050405020304" pitchFamily="18" charset="0"/>
              </a:rPr>
              <a:t>Current and upcoming state of the research project</a:t>
            </a:r>
            <a:endParaRPr lang="en-IN" sz="1600" dirty="0">
              <a:solidFill>
                <a:srgbClr val="333333"/>
              </a:solidFill>
              <a:latin typeface="Times New Roman" panose="02020603050405020304" pitchFamily="18" charset="0"/>
              <a:cs typeface="Times New Roman" panose="02020603050405020304" pitchFamily="18" charset="0"/>
            </a:endParaRPr>
          </a:p>
        </p:txBody>
      </p:sp>
      <p:cxnSp>
        <p:nvCxnSpPr>
          <p:cNvPr id="515" name="Straight Connector 514">
            <a:extLst>
              <a:ext uri="{FF2B5EF4-FFF2-40B4-BE49-F238E27FC236}">
                <a16:creationId xmlns:a16="http://schemas.microsoft.com/office/drawing/2014/main" id="{19CEA98F-91F7-4F7A-9D92-54C676818ADB}"/>
              </a:ext>
            </a:extLst>
          </p:cNvPr>
          <p:cNvCxnSpPr>
            <a:cxnSpLocks/>
          </p:cNvCxnSpPr>
          <p:nvPr/>
        </p:nvCxnSpPr>
        <p:spPr>
          <a:xfrm flipH="1" flipV="1">
            <a:off x="5554602" y="1011947"/>
            <a:ext cx="4076129" cy="17020"/>
          </a:xfrm>
          <a:prstGeom prst="line">
            <a:avLst/>
          </a:prstGeom>
          <a:noFill/>
          <a:ln w="6350" cap="flat" cmpd="sng" algn="ctr">
            <a:solidFill>
              <a:srgbClr val="FF0000"/>
            </a:solidFill>
            <a:prstDash val="solid"/>
            <a:miter lim="800000"/>
          </a:ln>
          <a:effectLst/>
        </p:spPr>
      </p:cxnSp>
      <p:sp>
        <p:nvSpPr>
          <p:cNvPr id="516" name="TextBox 515">
            <a:extLst>
              <a:ext uri="{FF2B5EF4-FFF2-40B4-BE49-F238E27FC236}">
                <a16:creationId xmlns:a16="http://schemas.microsoft.com/office/drawing/2014/main" id="{5406EAE8-FFCD-4357-8A40-6EE3285C3148}"/>
              </a:ext>
            </a:extLst>
          </p:cNvPr>
          <p:cNvSpPr txBox="1"/>
          <p:nvPr/>
        </p:nvSpPr>
        <p:spPr>
          <a:xfrm>
            <a:off x="5597130" y="5137592"/>
            <a:ext cx="2498886" cy="338554"/>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Relevance</a:t>
            </a:r>
          </a:p>
        </p:txBody>
      </p:sp>
      <p:cxnSp>
        <p:nvCxnSpPr>
          <p:cNvPr id="517" name="Straight Connector 516">
            <a:extLst>
              <a:ext uri="{FF2B5EF4-FFF2-40B4-BE49-F238E27FC236}">
                <a16:creationId xmlns:a16="http://schemas.microsoft.com/office/drawing/2014/main" id="{0E084ED4-D4DC-4EBB-B0D1-44514D219336}"/>
              </a:ext>
            </a:extLst>
          </p:cNvPr>
          <p:cNvCxnSpPr>
            <a:cxnSpLocks/>
          </p:cNvCxnSpPr>
          <p:nvPr/>
        </p:nvCxnSpPr>
        <p:spPr>
          <a:xfrm>
            <a:off x="5683863" y="5453277"/>
            <a:ext cx="1840983" cy="0"/>
          </a:xfrm>
          <a:prstGeom prst="line">
            <a:avLst/>
          </a:prstGeom>
          <a:noFill/>
          <a:ln w="6350" cap="flat" cmpd="sng" algn="ctr">
            <a:solidFill>
              <a:srgbClr val="FF0000"/>
            </a:solidFill>
            <a:prstDash val="solid"/>
            <a:miter lim="800000"/>
          </a:ln>
          <a:effectLst/>
        </p:spPr>
      </p:cxnSp>
      <p:sp>
        <p:nvSpPr>
          <p:cNvPr id="518" name="TextBox 517">
            <a:extLst>
              <a:ext uri="{FF2B5EF4-FFF2-40B4-BE49-F238E27FC236}">
                <a16:creationId xmlns:a16="http://schemas.microsoft.com/office/drawing/2014/main" id="{B0701397-F42E-47DE-A5CF-D5C4D3CAE211}"/>
              </a:ext>
            </a:extLst>
          </p:cNvPr>
          <p:cNvSpPr txBox="1"/>
          <p:nvPr/>
        </p:nvSpPr>
        <p:spPr>
          <a:xfrm>
            <a:off x="5590515" y="5464340"/>
            <a:ext cx="5267034" cy="1384995"/>
          </a:xfrm>
          <a:prstGeom prst="rect">
            <a:avLst/>
          </a:prstGeom>
          <a:noFill/>
        </p:spPr>
        <p:txBody>
          <a:bodyPr wrap="square" rtlCol="0">
            <a:spAutoFit/>
          </a:bodyPr>
          <a:lstStyle/>
          <a:p>
            <a:pPr algn="just"/>
            <a:r>
              <a:rPr lang="en-US" sz="1200" dirty="0">
                <a:solidFill>
                  <a:prstClr val="black"/>
                </a:solidFill>
                <a:latin typeface="Times New Roman" panose="02020603050405020304" pitchFamily="18" charset="0"/>
                <a:cs typeface="Times New Roman" panose="02020603050405020304" pitchFamily="18" charset="0"/>
              </a:rPr>
              <a:t>Class diagrams are used to describe domain models that help analyze and specify problem domains and requirements. Consequently, modelling skills for class diagrams are a fundamental skill that needs to be learned by engineering students early on in their curriculum. This proposed approach aims to help students practice and improve their modelling skills through an improved learning experience. In addition, the catalog of common domain modelling mistakes may lead to a better understanding of domain modelling.</a:t>
            </a:r>
            <a:endParaRPr lang="en-IN" sz="1200" dirty="0">
              <a:solidFill>
                <a:prstClr val="black"/>
              </a:solidFill>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D16D682-1489-472F-9E08-CA23CC50ED53}"/>
              </a:ext>
            </a:extLst>
          </p:cNvPr>
          <p:cNvSpPr txBox="1"/>
          <p:nvPr/>
        </p:nvSpPr>
        <p:spPr>
          <a:xfrm>
            <a:off x="87558" y="4318046"/>
            <a:ext cx="614271" cy="261610"/>
          </a:xfrm>
          <a:prstGeom prst="rect">
            <a:avLst/>
          </a:prstGeom>
          <a:noFill/>
        </p:spPr>
        <p:txBody>
          <a:bodyPr wrap="none" rtlCol="0">
            <a:spAutoFit/>
          </a:bodyPr>
          <a:lstStyle/>
          <a:p>
            <a:r>
              <a:rPr lang="en-IN" sz="1100" dirty="0">
                <a:solidFill>
                  <a:srgbClr val="0070C0"/>
                </a:solidFill>
                <a:latin typeface="Times New Roman" panose="02020603050405020304" pitchFamily="18" charset="0"/>
                <a:cs typeface="Times New Roman" panose="02020603050405020304" pitchFamily="18" charset="0"/>
              </a:rPr>
              <a:t>Student</a:t>
            </a:r>
          </a:p>
        </p:txBody>
      </p:sp>
      <p:sp>
        <p:nvSpPr>
          <p:cNvPr id="520" name="TextBox 519">
            <a:extLst>
              <a:ext uri="{FF2B5EF4-FFF2-40B4-BE49-F238E27FC236}">
                <a16:creationId xmlns:a16="http://schemas.microsoft.com/office/drawing/2014/main" id="{3A66ECA1-E1AB-426E-9BC9-23C547028B78}"/>
              </a:ext>
            </a:extLst>
          </p:cNvPr>
          <p:cNvSpPr txBox="1"/>
          <p:nvPr/>
        </p:nvSpPr>
        <p:spPr>
          <a:xfrm>
            <a:off x="6846573" y="222185"/>
            <a:ext cx="5072826" cy="446276"/>
          </a:xfrm>
          <a:prstGeom prst="rect">
            <a:avLst/>
          </a:prstGeom>
          <a:noFill/>
        </p:spPr>
        <p:txBody>
          <a:bodyPr wrap="square" rtlCol="0">
            <a:spAutoFit/>
          </a:bodyPr>
          <a:lstStyle/>
          <a:p>
            <a:r>
              <a:rPr lang="en-IN" sz="1200" dirty="0">
                <a:solidFill>
                  <a:prstClr val="black"/>
                </a:solidFill>
                <a:latin typeface="Times New Roman" panose="02020603050405020304" pitchFamily="18" charset="0"/>
                <a:cs typeface="Times New Roman" panose="02020603050405020304" pitchFamily="18" charset="0"/>
              </a:rPr>
              <a:t>Prabhsimran Singh, Gunter </a:t>
            </a:r>
            <a:r>
              <a:rPr lang="en-IN" sz="1200" dirty="0" err="1">
                <a:solidFill>
                  <a:prstClr val="black"/>
                </a:solidFill>
                <a:latin typeface="Times New Roman" panose="02020603050405020304" pitchFamily="18" charset="0"/>
                <a:cs typeface="Times New Roman" panose="02020603050405020304" pitchFamily="18" charset="0"/>
              </a:rPr>
              <a:t>Mussbacher</a:t>
            </a:r>
            <a:r>
              <a:rPr lang="en-IN" sz="1200" dirty="0">
                <a:solidFill>
                  <a:prstClr val="black"/>
                </a:solidFill>
                <a:latin typeface="Times New Roman" panose="02020603050405020304" pitchFamily="18" charset="0"/>
                <a:cs typeface="Times New Roman" panose="02020603050405020304" pitchFamily="18" charset="0"/>
              </a:rPr>
              <a:t>, McGill University, Montreal, Canada</a:t>
            </a:r>
          </a:p>
          <a:p>
            <a:endParaRPr lang="en-IN" sz="1100" dirty="0">
              <a:solidFill>
                <a:prstClr val="black"/>
              </a:solidFill>
              <a:latin typeface="Times New Roman" panose="02020603050405020304" pitchFamily="18" charset="0"/>
              <a:cs typeface="Times New Roman" panose="02020603050405020304" pitchFamily="18" charset="0"/>
            </a:endParaRPr>
          </a:p>
        </p:txBody>
      </p:sp>
      <p:sp>
        <p:nvSpPr>
          <p:cNvPr id="521" name="Arrow: Right 520">
            <a:extLst>
              <a:ext uri="{FF2B5EF4-FFF2-40B4-BE49-F238E27FC236}">
                <a16:creationId xmlns:a16="http://schemas.microsoft.com/office/drawing/2014/main" id="{D7A75167-DA1C-41B8-B4C4-87B675029FBF}"/>
              </a:ext>
            </a:extLst>
          </p:cNvPr>
          <p:cNvSpPr/>
          <p:nvPr/>
        </p:nvSpPr>
        <p:spPr>
          <a:xfrm>
            <a:off x="836364" y="3483298"/>
            <a:ext cx="1167600" cy="305249"/>
          </a:xfrm>
          <a:prstGeom prst="right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Submit Solution</a:t>
            </a:r>
          </a:p>
        </p:txBody>
      </p:sp>
      <p:sp>
        <p:nvSpPr>
          <p:cNvPr id="522" name="TextBox 521">
            <a:extLst>
              <a:ext uri="{FF2B5EF4-FFF2-40B4-BE49-F238E27FC236}">
                <a16:creationId xmlns:a16="http://schemas.microsoft.com/office/drawing/2014/main" id="{0E0D08DD-6BEE-4AE3-A57D-36CDE750294C}"/>
              </a:ext>
            </a:extLst>
          </p:cNvPr>
          <p:cNvSpPr txBox="1"/>
          <p:nvPr/>
        </p:nvSpPr>
        <p:spPr>
          <a:xfrm>
            <a:off x="960217" y="3862340"/>
            <a:ext cx="998991" cy="430887"/>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Get Feedback </a:t>
            </a:r>
          </a:p>
          <a:p>
            <a:r>
              <a:rPr lang="en-IN" sz="1100" dirty="0">
                <a:solidFill>
                  <a:srgbClr val="FF0000"/>
                </a:solidFill>
                <a:latin typeface="Times New Roman" panose="02020603050405020304" pitchFamily="18" charset="0"/>
                <a:cs typeface="Times New Roman" panose="02020603050405020304" pitchFamily="18" charset="0"/>
              </a:rPr>
              <a:t>One by one</a:t>
            </a:r>
          </a:p>
        </p:txBody>
      </p:sp>
      <p:sp>
        <p:nvSpPr>
          <p:cNvPr id="523" name="Arrow: Curved Up 522">
            <a:extLst>
              <a:ext uri="{FF2B5EF4-FFF2-40B4-BE49-F238E27FC236}">
                <a16:creationId xmlns:a16="http://schemas.microsoft.com/office/drawing/2014/main" id="{499BF7F7-C392-40ED-AADF-28C74F5EAF27}"/>
              </a:ext>
            </a:extLst>
          </p:cNvPr>
          <p:cNvSpPr/>
          <p:nvPr/>
        </p:nvSpPr>
        <p:spPr>
          <a:xfrm flipH="1">
            <a:off x="784308" y="4060133"/>
            <a:ext cx="1197684" cy="379932"/>
          </a:xfrm>
          <a:prstGeom prst="curvedUp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24" name="3D Model 523" descr="Male icon">
                <a:extLst>
                  <a:ext uri="{FF2B5EF4-FFF2-40B4-BE49-F238E27FC236}">
                    <a16:creationId xmlns:a16="http://schemas.microsoft.com/office/drawing/2014/main" id="{13B83E3B-BBD1-4C84-B8F3-BAF13DD2EED7}"/>
                  </a:ext>
                </a:extLst>
              </p:cNvPr>
              <p:cNvGraphicFramePr>
                <a:graphicFrameLocks noChangeAspect="1"/>
              </p:cNvGraphicFramePr>
              <p:nvPr/>
            </p:nvGraphicFramePr>
            <p:xfrm>
              <a:off x="2888574" y="2742000"/>
              <a:ext cx="274934" cy="685157"/>
            </p:xfrm>
            <a:graphic>
              <a:graphicData uri="http://schemas.microsoft.com/office/drawing/2017/model3d">
                <am3d:model3d r:embed="rId2">
                  <am3d:spPr>
                    <a:xfrm>
                      <a:off x="0" y="0"/>
                      <a:ext cx="274934" cy="685157"/>
                    </a:xfrm>
                    <a:prstGeom prst="rect">
                      <a:avLst/>
                    </a:prstGeom>
                    <a:gradFill>
                      <a:gsLst>
                        <a:gs pos="0">
                          <a:srgbClr val="FF0000"/>
                        </a:gs>
                        <a:gs pos="74000">
                          <a:srgbClr val="E7A9A9"/>
                        </a:gs>
                        <a:gs pos="83000">
                          <a:srgbClr val="E7A9A9"/>
                        </a:gs>
                        <a:gs pos="100000">
                          <a:srgbClr val="EEC7C6"/>
                        </a:gs>
                      </a:gsLst>
                      <a:lin ang="5400000" scaled="1"/>
                    </a:gradFill>
                    <a:ln>
                      <a:noFill/>
                    </a:ln>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505364" ay="1722895" az="760665"/>
                    <am3d:postTrans dx="0" dy="0" dz="0"/>
                  </am3d:trans>
                  <am3d:raster rName="Office3DRenderer" rVer="16.0.8326">
                    <am3d:blip r:embed="rId15"/>
                  </am3d:raster>
                  <am3d:objViewport viewportSz="737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4" name="3D Model 523" descr="Male icon">
                <a:extLst>
                  <a:ext uri="{FF2B5EF4-FFF2-40B4-BE49-F238E27FC236}">
                    <a16:creationId xmlns:a16="http://schemas.microsoft.com/office/drawing/2014/main" id="{13B83E3B-BBD1-4C84-B8F3-BAF13DD2EED7}"/>
                  </a:ext>
                </a:extLst>
              </p:cNvPr>
              <p:cNvPicPr>
                <a:picLocks noGrp="1" noRot="1" noChangeAspect="1" noMove="1" noResize="1" noEditPoints="1" noAdjustHandles="1" noChangeArrowheads="1" noChangeShapeType="1" noCrop="1"/>
              </p:cNvPicPr>
              <p:nvPr/>
            </p:nvPicPr>
            <p:blipFill>
              <a:blip r:embed="rId15"/>
              <a:stretch>
                <a:fillRect/>
              </a:stretch>
            </p:blipFill>
            <p:spPr>
              <a:xfrm>
                <a:off x="2888574" y="2742000"/>
                <a:ext cx="274934" cy="685157"/>
              </a:xfrm>
              <a:prstGeom prst="rect">
                <a:avLst/>
              </a:prstGeom>
              <a:gradFill>
                <a:gsLst>
                  <a:gs pos="0">
                    <a:srgbClr val="FF0000"/>
                  </a:gs>
                  <a:gs pos="74000">
                    <a:srgbClr val="E7A9A9"/>
                  </a:gs>
                  <a:gs pos="83000">
                    <a:srgbClr val="E7A9A9"/>
                  </a:gs>
                  <a:gs pos="100000">
                    <a:srgbClr val="EEC7C6"/>
                  </a:gs>
                </a:gsLst>
                <a:lin ang="5400000" scaled="1"/>
              </a:gradFill>
              <a:ln>
                <a:noFill/>
              </a:ln>
            </p:spPr>
          </p:pic>
        </mc:Fallback>
      </mc:AlternateContent>
      <p:sp>
        <p:nvSpPr>
          <p:cNvPr id="525" name="TextBox 524">
            <a:extLst>
              <a:ext uri="{FF2B5EF4-FFF2-40B4-BE49-F238E27FC236}">
                <a16:creationId xmlns:a16="http://schemas.microsoft.com/office/drawing/2014/main" id="{180D55BB-F8D4-4544-9EC1-C206F8299FBA}"/>
              </a:ext>
            </a:extLst>
          </p:cNvPr>
          <p:cNvSpPr txBox="1"/>
          <p:nvPr/>
        </p:nvSpPr>
        <p:spPr>
          <a:xfrm>
            <a:off x="2668412" y="3378641"/>
            <a:ext cx="729687" cy="261610"/>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Instructor</a:t>
            </a:r>
          </a:p>
        </p:txBody>
      </p:sp>
      <p:sp>
        <p:nvSpPr>
          <p:cNvPr id="526" name="TextBox 525">
            <a:extLst>
              <a:ext uri="{FF2B5EF4-FFF2-40B4-BE49-F238E27FC236}">
                <a16:creationId xmlns:a16="http://schemas.microsoft.com/office/drawing/2014/main" id="{4751C744-15A3-4788-A700-B18FC91B55AA}"/>
              </a:ext>
            </a:extLst>
          </p:cNvPr>
          <p:cNvSpPr txBox="1"/>
          <p:nvPr/>
        </p:nvSpPr>
        <p:spPr>
          <a:xfrm>
            <a:off x="1861125" y="4232683"/>
            <a:ext cx="729687" cy="261610"/>
          </a:xfrm>
          <a:prstGeom prst="rect">
            <a:avLst/>
          </a:prstGeom>
          <a:noFill/>
        </p:spPr>
        <p:txBody>
          <a:bodyPr wrap="non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Instructor</a:t>
            </a:r>
          </a:p>
        </p:txBody>
      </p:sp>
      <p:cxnSp>
        <p:nvCxnSpPr>
          <p:cNvPr id="527" name="Straight Connector 526">
            <a:extLst>
              <a:ext uri="{FF2B5EF4-FFF2-40B4-BE49-F238E27FC236}">
                <a16:creationId xmlns:a16="http://schemas.microsoft.com/office/drawing/2014/main" id="{0483C4B5-A94D-45B8-A238-A2512ACA282D}"/>
              </a:ext>
            </a:extLst>
          </p:cNvPr>
          <p:cNvCxnSpPr>
            <a:cxnSpLocks/>
          </p:cNvCxnSpPr>
          <p:nvPr/>
        </p:nvCxnSpPr>
        <p:spPr>
          <a:xfrm flipH="1">
            <a:off x="3282968" y="3036160"/>
            <a:ext cx="782574" cy="142718"/>
          </a:xfrm>
          <a:prstGeom prst="line">
            <a:avLst/>
          </a:prstGeom>
          <a:noFill/>
          <a:ln w="28575" cap="flat" cmpd="sng" algn="ctr">
            <a:solidFill>
              <a:srgbClr val="FF0000"/>
            </a:solidFill>
            <a:prstDash val="sysDash"/>
            <a:miter lim="800000"/>
            <a:headEnd type="arrow" w="med" len="med"/>
            <a:tailEnd type="none" w="med" len="med"/>
          </a:ln>
          <a:effectLst/>
        </p:spPr>
      </p:cxnSp>
      <p:sp>
        <p:nvSpPr>
          <p:cNvPr id="528" name="TextBox 527">
            <a:extLst>
              <a:ext uri="{FF2B5EF4-FFF2-40B4-BE49-F238E27FC236}">
                <a16:creationId xmlns:a16="http://schemas.microsoft.com/office/drawing/2014/main" id="{9FE9841C-52E4-469C-8D05-43157F85230F}"/>
              </a:ext>
            </a:extLst>
          </p:cNvPr>
          <p:cNvSpPr txBox="1"/>
          <p:nvPr/>
        </p:nvSpPr>
        <p:spPr>
          <a:xfrm rot="20941291">
            <a:off x="3125506" y="2678350"/>
            <a:ext cx="996775" cy="400110"/>
          </a:xfrm>
          <a:prstGeom prst="rect">
            <a:avLst/>
          </a:prstGeom>
          <a:noFill/>
        </p:spPr>
        <p:txBody>
          <a:bodyPr wrap="square" rtlCol="0">
            <a:spAutoFit/>
          </a:bodyPr>
          <a:lstStyle/>
          <a:p>
            <a:pPr algn="just"/>
            <a:r>
              <a:rPr lang="en-IN" sz="1000" dirty="0">
                <a:solidFill>
                  <a:srgbClr val="FF0000"/>
                </a:solidFill>
                <a:latin typeface="Times New Roman" panose="02020603050405020304" pitchFamily="18" charset="0"/>
                <a:cs typeface="Times New Roman" panose="02020603050405020304" pitchFamily="18" charset="0"/>
              </a:rPr>
              <a:t>Submit  Correct</a:t>
            </a:r>
          </a:p>
          <a:p>
            <a:pPr algn="just"/>
            <a:r>
              <a:rPr lang="en-IN" sz="1000" dirty="0">
                <a:solidFill>
                  <a:srgbClr val="FF0000"/>
                </a:solidFill>
                <a:latin typeface="Times New Roman" panose="02020603050405020304" pitchFamily="18" charset="0"/>
                <a:cs typeface="Times New Roman" panose="02020603050405020304" pitchFamily="18" charset="0"/>
              </a:rPr>
              <a:t>Solution </a:t>
            </a:r>
          </a:p>
        </p:txBody>
      </p:sp>
      <mc:AlternateContent xmlns:mc="http://schemas.openxmlformats.org/markup-compatibility/2006">
        <mc:Choice xmlns:am3d="http://schemas.microsoft.com/office/drawing/2017/model3d" Requires="am3d">
          <p:graphicFrame>
            <p:nvGraphicFramePr>
              <p:cNvPr id="529" name="3D Model 528" descr="Checklist">
                <a:extLst>
                  <a:ext uri="{FF2B5EF4-FFF2-40B4-BE49-F238E27FC236}">
                    <a16:creationId xmlns:a16="http://schemas.microsoft.com/office/drawing/2014/main" id="{835142C4-E378-4799-8B79-932C28240F70}"/>
                  </a:ext>
                </a:extLst>
              </p:cNvPr>
              <p:cNvGraphicFramePr>
                <a:graphicFrameLocks noChangeAspect="1"/>
              </p:cNvGraphicFramePr>
              <p:nvPr/>
            </p:nvGraphicFramePr>
            <p:xfrm>
              <a:off x="3539840" y="5395749"/>
              <a:ext cx="1989628" cy="1403535"/>
            </p:xfrm>
            <a:graphic>
              <a:graphicData uri="http://schemas.microsoft.com/office/drawing/2017/model3d">
                <am3d:model3d r:embed="rId16">
                  <am3d:spPr>
                    <a:xfrm>
                      <a:off x="0" y="0"/>
                      <a:ext cx="1989628" cy="1403535"/>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2575756" ay="4071462" az="2444841"/>
                    <am3d:postTrans dx="0" dy="0" dz="0"/>
                  </am3d:trans>
                  <am3d:raster rName="Office3DRenderer" rVer="16.0.8326">
                    <am3d:blip r:embed="rId17"/>
                  </am3d:raster>
                  <am3d:objViewport viewportSz="2215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9" name="3D Model 528" descr="Checklist">
                <a:extLst>
                  <a:ext uri="{FF2B5EF4-FFF2-40B4-BE49-F238E27FC236}">
                    <a16:creationId xmlns:a16="http://schemas.microsoft.com/office/drawing/2014/main" id="{835142C4-E378-4799-8B79-932C28240F70}"/>
                  </a:ext>
                </a:extLst>
              </p:cNvPr>
              <p:cNvPicPr>
                <a:picLocks noGrp="1" noRot="1" noChangeAspect="1" noMove="1" noResize="1" noEditPoints="1" noAdjustHandles="1" noChangeArrowheads="1" noChangeShapeType="1" noCrop="1"/>
              </p:cNvPicPr>
              <p:nvPr/>
            </p:nvPicPr>
            <p:blipFill>
              <a:blip r:embed="rId17"/>
              <a:stretch>
                <a:fillRect/>
              </a:stretch>
            </p:blipFill>
            <p:spPr>
              <a:xfrm>
                <a:off x="3539840" y="5395749"/>
                <a:ext cx="1989628" cy="1403535"/>
              </a:xfrm>
              <a:prstGeom prst="rect">
                <a:avLst/>
              </a:prstGeom>
            </p:spPr>
          </p:pic>
        </mc:Fallback>
      </mc:AlternateContent>
      <p:graphicFrame>
        <p:nvGraphicFramePr>
          <p:cNvPr id="530" name="Chart 529">
            <a:extLst>
              <a:ext uri="{FF2B5EF4-FFF2-40B4-BE49-F238E27FC236}">
                <a16:creationId xmlns:a16="http://schemas.microsoft.com/office/drawing/2014/main" id="{E97AD00E-CE15-4B46-B5EA-09C026F9D044}"/>
              </a:ext>
            </a:extLst>
          </p:cNvPr>
          <p:cNvGraphicFramePr/>
          <p:nvPr>
            <p:extLst>
              <p:ext uri="{D42A27DB-BD31-4B8C-83A1-F6EECF244321}">
                <p14:modId xmlns:p14="http://schemas.microsoft.com/office/powerpoint/2010/main" val="308627521"/>
              </p:ext>
            </p:extLst>
          </p:nvPr>
        </p:nvGraphicFramePr>
        <p:xfrm>
          <a:off x="9679482" y="586598"/>
          <a:ext cx="2422120" cy="1617258"/>
        </p:xfrm>
        <a:graphic>
          <a:graphicData uri="http://schemas.openxmlformats.org/drawingml/2006/chart">
            <c:chart xmlns:c="http://schemas.openxmlformats.org/drawingml/2006/chart" xmlns:r="http://schemas.openxmlformats.org/officeDocument/2006/relationships" r:id="rId18"/>
          </a:graphicData>
        </a:graphic>
      </p:graphicFrame>
      <p:sp>
        <p:nvSpPr>
          <p:cNvPr id="531" name="TextBox 530">
            <a:extLst>
              <a:ext uri="{FF2B5EF4-FFF2-40B4-BE49-F238E27FC236}">
                <a16:creationId xmlns:a16="http://schemas.microsoft.com/office/drawing/2014/main" id="{41F58A53-5CDD-4642-B823-4DF4CCEF2FEF}"/>
              </a:ext>
            </a:extLst>
          </p:cNvPr>
          <p:cNvSpPr txBox="1"/>
          <p:nvPr/>
        </p:nvSpPr>
        <p:spPr>
          <a:xfrm>
            <a:off x="7041818" y="4757807"/>
            <a:ext cx="1473480" cy="276999"/>
          </a:xfrm>
          <a:prstGeom prst="rect">
            <a:avLst/>
          </a:prstGeom>
          <a:noFill/>
        </p:spPr>
        <p:txBody>
          <a:bodyPr wrap="none" rtlCol="0">
            <a:spAutoFit/>
          </a:bodyPr>
          <a:lstStyle/>
          <a:p>
            <a:r>
              <a:rPr lang="en-IN" sz="1200" dirty="0">
                <a:solidFill>
                  <a:srgbClr val="4472C4"/>
                </a:solidFill>
                <a:latin typeface="Times New Roman" panose="02020603050405020304" pitchFamily="18" charset="0"/>
                <a:cs typeface="Times New Roman" panose="02020603050405020304" pitchFamily="18" charset="0"/>
              </a:rPr>
              <a:t>Algorithm Overview</a:t>
            </a:r>
          </a:p>
        </p:txBody>
      </p:sp>
      <mc:AlternateContent xmlns:mc="http://schemas.openxmlformats.org/markup-compatibility/2006">
        <mc:Choice xmlns:am3d="http://schemas.microsoft.com/office/drawing/2017/model3d" Requires="am3d">
          <p:graphicFrame>
            <p:nvGraphicFramePr>
              <p:cNvPr id="532" name="3D Model 531" descr="Cube">
                <a:extLst>
                  <a:ext uri="{FF2B5EF4-FFF2-40B4-BE49-F238E27FC236}">
                    <a16:creationId xmlns:a16="http://schemas.microsoft.com/office/drawing/2014/main" id="{32CD837B-23EE-4C29-9E75-8678959AC9A6}"/>
                  </a:ext>
                </a:extLst>
              </p:cNvPr>
              <p:cNvGraphicFramePr>
                <a:graphicFrameLocks noChangeAspect="1"/>
              </p:cNvGraphicFramePr>
              <p:nvPr/>
            </p:nvGraphicFramePr>
            <p:xfrm>
              <a:off x="5957285" y="2070988"/>
              <a:ext cx="223927" cy="230941"/>
            </p:xfrm>
            <a:graphic>
              <a:graphicData uri="http://schemas.microsoft.com/office/drawing/2017/model3d">
                <am3d:model3d r:embed="rId5">
                  <am3d:spPr>
                    <a:xfrm>
                      <a:off x="0" y="0"/>
                      <a:ext cx="223927" cy="23094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3443119" ay="4108666" az="3328664"/>
                    <am3d:postTrans dx="0" dy="0" dz="0"/>
                  </am3d:trans>
                  <am3d:raster rName="Office3DRenderer" rVer="16.0.8326">
                    <am3d:blip r:embed="rId19"/>
                  </am3d:raster>
                  <am3d:objViewport viewportSz="270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2" name="3D Model 531" descr="Cube">
                <a:extLst>
                  <a:ext uri="{FF2B5EF4-FFF2-40B4-BE49-F238E27FC236}">
                    <a16:creationId xmlns:a16="http://schemas.microsoft.com/office/drawing/2014/main" id="{32CD837B-23EE-4C29-9E75-8678959AC9A6}"/>
                  </a:ext>
                </a:extLst>
              </p:cNvPr>
              <p:cNvPicPr>
                <a:picLocks noGrp="1" noRot="1" noChangeAspect="1" noMove="1" noResize="1" noEditPoints="1" noAdjustHandles="1" noChangeArrowheads="1" noChangeShapeType="1" noCrop="1"/>
              </p:cNvPicPr>
              <p:nvPr/>
            </p:nvPicPr>
            <p:blipFill>
              <a:blip r:embed="rId19"/>
              <a:stretch>
                <a:fillRect/>
              </a:stretch>
            </p:blipFill>
            <p:spPr>
              <a:xfrm>
                <a:off x="5957285" y="2070988"/>
                <a:ext cx="223927" cy="2309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3" name="3D Model 532" descr="Cube">
                <a:extLst>
                  <a:ext uri="{FF2B5EF4-FFF2-40B4-BE49-F238E27FC236}">
                    <a16:creationId xmlns:a16="http://schemas.microsoft.com/office/drawing/2014/main" id="{5E764EFE-D7C5-40CE-BA8F-B564A69AB163}"/>
                  </a:ext>
                </a:extLst>
              </p:cNvPr>
              <p:cNvGraphicFramePr>
                <a:graphicFrameLocks noChangeAspect="1"/>
              </p:cNvGraphicFramePr>
              <p:nvPr/>
            </p:nvGraphicFramePr>
            <p:xfrm>
              <a:off x="6057669" y="2239778"/>
              <a:ext cx="287971" cy="340364"/>
            </p:xfrm>
            <a:graphic>
              <a:graphicData uri="http://schemas.microsoft.com/office/drawing/2017/model3d">
                <am3d:model3d r:embed="rId5">
                  <am3d:spPr>
                    <a:xfrm>
                      <a:off x="0" y="0"/>
                      <a:ext cx="287971" cy="340364"/>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2040094" ay="2379564" az="1397544"/>
                    <am3d:postTrans dx="0" dy="0" dz="0"/>
                  </am3d:trans>
                  <am3d:raster rName="Office3DRenderer" rVer="16.0.8326">
                    <am3d:blip r:embed="rId20"/>
                  </am3d:raster>
                  <am3d:objViewport viewportSz="343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3" name="3D Model 532" descr="Cube">
                <a:extLst>
                  <a:ext uri="{FF2B5EF4-FFF2-40B4-BE49-F238E27FC236}">
                    <a16:creationId xmlns:a16="http://schemas.microsoft.com/office/drawing/2014/main" id="{5E764EFE-D7C5-40CE-BA8F-B564A69AB163}"/>
                  </a:ext>
                </a:extLst>
              </p:cNvPr>
              <p:cNvPicPr>
                <a:picLocks noGrp="1" noRot="1" noChangeAspect="1" noMove="1" noResize="1" noEditPoints="1" noAdjustHandles="1" noChangeArrowheads="1" noChangeShapeType="1" noCrop="1"/>
              </p:cNvPicPr>
              <p:nvPr/>
            </p:nvPicPr>
            <p:blipFill>
              <a:blip r:embed="rId20"/>
              <a:stretch>
                <a:fillRect/>
              </a:stretch>
            </p:blipFill>
            <p:spPr>
              <a:xfrm>
                <a:off x="6057669" y="2239778"/>
                <a:ext cx="287971" cy="34036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4" name="3D Model 533" descr="Cube">
                <a:extLst>
                  <a:ext uri="{FF2B5EF4-FFF2-40B4-BE49-F238E27FC236}">
                    <a16:creationId xmlns:a16="http://schemas.microsoft.com/office/drawing/2014/main" id="{9E211FA8-5082-4C6C-AF00-332BBF8FF3FE}"/>
                  </a:ext>
                </a:extLst>
              </p:cNvPr>
              <p:cNvGraphicFramePr>
                <a:graphicFrameLocks noChangeAspect="1"/>
              </p:cNvGraphicFramePr>
              <p:nvPr/>
            </p:nvGraphicFramePr>
            <p:xfrm>
              <a:off x="6783138" y="2211201"/>
              <a:ext cx="285822" cy="334529"/>
            </p:xfrm>
            <a:graphic>
              <a:graphicData uri="http://schemas.microsoft.com/office/drawing/2017/model3d">
                <am3d:model3d r:embed="rId5">
                  <am3d:spPr>
                    <a:xfrm>
                      <a:off x="0" y="0"/>
                      <a:ext cx="285822" cy="33452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898920" ay="2300760" az="1255622"/>
                    <am3d:postTrans dx="0" dy="0" dz="0"/>
                  </am3d:trans>
                  <am3d:raster rName="Office3DRenderer" rVer="16.0.8326">
                    <am3d:blip r:embed="rId21"/>
                  </am3d:raster>
                  <am3d:objViewport viewportSz="33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4" name="3D Model 533" descr="Cube">
                <a:extLst>
                  <a:ext uri="{FF2B5EF4-FFF2-40B4-BE49-F238E27FC236}">
                    <a16:creationId xmlns:a16="http://schemas.microsoft.com/office/drawing/2014/main" id="{9E211FA8-5082-4C6C-AF00-332BBF8FF3FE}"/>
                  </a:ext>
                </a:extLst>
              </p:cNvPr>
              <p:cNvPicPr>
                <a:picLocks noGrp="1" noRot="1" noChangeAspect="1" noMove="1" noResize="1" noEditPoints="1" noAdjustHandles="1" noChangeArrowheads="1" noChangeShapeType="1" noCrop="1"/>
              </p:cNvPicPr>
              <p:nvPr/>
            </p:nvPicPr>
            <p:blipFill>
              <a:blip r:embed="rId21"/>
              <a:stretch>
                <a:fillRect/>
              </a:stretch>
            </p:blipFill>
            <p:spPr>
              <a:xfrm>
                <a:off x="6783138" y="2211201"/>
                <a:ext cx="285822" cy="3345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5" name="3D Model 534" descr="Cube">
                <a:extLst>
                  <a:ext uri="{FF2B5EF4-FFF2-40B4-BE49-F238E27FC236}">
                    <a16:creationId xmlns:a16="http://schemas.microsoft.com/office/drawing/2014/main" id="{527229EC-2C6E-4C05-982F-5B0B2BFAF6D3}"/>
                  </a:ext>
                </a:extLst>
              </p:cNvPr>
              <p:cNvGraphicFramePr>
                <a:graphicFrameLocks noChangeAspect="1"/>
              </p:cNvGraphicFramePr>
              <p:nvPr/>
            </p:nvGraphicFramePr>
            <p:xfrm>
              <a:off x="6921585" y="1866685"/>
              <a:ext cx="253031" cy="262133"/>
            </p:xfrm>
            <a:graphic>
              <a:graphicData uri="http://schemas.microsoft.com/office/drawing/2017/model3d">
                <am3d:model3d r:embed="rId5">
                  <am3d:spPr>
                    <a:xfrm>
                      <a:off x="0" y="0"/>
                      <a:ext cx="253031" cy="262133"/>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450175" ay="89210" az="11745"/>
                    <am3d:postTrans dx="0" dy="0" dz="0"/>
                  </am3d:trans>
                  <am3d:raster rName="Office3DRenderer" rVer="16.0.8326">
                    <am3d:blip r:embed="rId22"/>
                  </am3d:raster>
                  <am3d:objViewport viewportSz="3513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5" name="3D Model 534" descr="Cube">
                <a:extLst>
                  <a:ext uri="{FF2B5EF4-FFF2-40B4-BE49-F238E27FC236}">
                    <a16:creationId xmlns:a16="http://schemas.microsoft.com/office/drawing/2014/main" id="{527229EC-2C6E-4C05-982F-5B0B2BFAF6D3}"/>
                  </a:ext>
                </a:extLst>
              </p:cNvPr>
              <p:cNvPicPr>
                <a:picLocks noGrp="1" noRot="1" noChangeAspect="1" noMove="1" noResize="1" noEditPoints="1" noAdjustHandles="1" noChangeArrowheads="1" noChangeShapeType="1" noCrop="1"/>
              </p:cNvPicPr>
              <p:nvPr/>
            </p:nvPicPr>
            <p:blipFill>
              <a:blip r:embed="rId22"/>
              <a:stretch>
                <a:fillRect/>
              </a:stretch>
            </p:blipFill>
            <p:spPr>
              <a:xfrm>
                <a:off x="6921585" y="1866685"/>
                <a:ext cx="253031" cy="262133"/>
              </a:xfrm>
              <a:prstGeom prst="rect">
                <a:avLst/>
              </a:prstGeom>
            </p:spPr>
          </p:pic>
        </mc:Fallback>
      </mc:AlternateContent>
      <p:pic>
        <p:nvPicPr>
          <p:cNvPr id="536" name="Picture 10" descr="Chip conveyor - KDT - ASTOS Machinery - belt">
            <a:extLst>
              <a:ext uri="{FF2B5EF4-FFF2-40B4-BE49-F238E27FC236}">
                <a16:creationId xmlns:a16="http://schemas.microsoft.com/office/drawing/2014/main" id="{7C5F44B9-F981-4B50-B03E-6E767B7723EF}"/>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8547" b="17112"/>
          <a:stretch/>
        </p:blipFill>
        <p:spPr bwMode="auto">
          <a:xfrm flipH="1">
            <a:off x="7966704" y="2035275"/>
            <a:ext cx="1205975" cy="7759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37" name="3D Model 536" descr="Cube">
                <a:extLst>
                  <a:ext uri="{FF2B5EF4-FFF2-40B4-BE49-F238E27FC236}">
                    <a16:creationId xmlns:a16="http://schemas.microsoft.com/office/drawing/2014/main" id="{DC05F074-ECBF-4CE5-B96A-5D1407FFFB5F}"/>
                  </a:ext>
                </a:extLst>
              </p:cNvPr>
              <p:cNvGraphicFramePr>
                <a:graphicFrameLocks noChangeAspect="1"/>
              </p:cNvGraphicFramePr>
              <p:nvPr/>
            </p:nvGraphicFramePr>
            <p:xfrm flipH="1">
              <a:off x="7949573" y="2088689"/>
              <a:ext cx="240501" cy="248034"/>
            </p:xfrm>
            <a:graphic>
              <a:graphicData uri="http://schemas.microsoft.com/office/drawing/2017/model3d">
                <am3d:model3d r:embed="rId5">
                  <am3d:spPr>
                    <a:xfrm flipH="1">
                      <a:off x="0" y="0"/>
                      <a:ext cx="240501" cy="248034"/>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3443119" ay="4108666" az="3328664"/>
                    <am3d:postTrans dx="0" dy="0" dz="0"/>
                  </am3d:trans>
                  <am3d:raster rName="Office3DRenderer" rVer="16.0.8326">
                    <am3d:blip r:embed="rId24"/>
                  </am3d:raster>
                  <am3d:objViewport viewportSz="2907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7" name="3D Model 536" descr="Cube">
                <a:extLst>
                  <a:ext uri="{FF2B5EF4-FFF2-40B4-BE49-F238E27FC236}">
                    <a16:creationId xmlns:a16="http://schemas.microsoft.com/office/drawing/2014/main" id="{DC05F074-ECBF-4CE5-B96A-5D1407FFFB5F}"/>
                  </a:ext>
                </a:extLst>
              </p:cNvPr>
              <p:cNvPicPr>
                <a:picLocks noGrp="1" noRot="1" noChangeAspect="1" noMove="1" noResize="1" noEditPoints="1" noAdjustHandles="1" noChangeArrowheads="1" noChangeShapeType="1" noCrop="1"/>
              </p:cNvPicPr>
              <p:nvPr/>
            </p:nvPicPr>
            <p:blipFill>
              <a:blip r:embed="rId24"/>
              <a:stretch>
                <a:fillRect/>
              </a:stretch>
            </p:blipFill>
            <p:spPr>
              <a:xfrm flipH="1">
                <a:off x="7949573" y="2088689"/>
                <a:ext cx="240501" cy="2480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8" name="3D Model 537" descr="Cube">
                <a:extLst>
                  <a:ext uri="{FF2B5EF4-FFF2-40B4-BE49-F238E27FC236}">
                    <a16:creationId xmlns:a16="http://schemas.microsoft.com/office/drawing/2014/main" id="{96545AF3-4EEB-4B70-AD9D-63957EB597D3}"/>
                  </a:ext>
                </a:extLst>
              </p:cNvPr>
              <p:cNvGraphicFramePr>
                <a:graphicFrameLocks noChangeAspect="1"/>
              </p:cNvGraphicFramePr>
              <p:nvPr/>
            </p:nvGraphicFramePr>
            <p:xfrm flipH="1">
              <a:off x="8016286" y="2216985"/>
              <a:ext cx="236472" cy="241789"/>
            </p:xfrm>
            <a:graphic>
              <a:graphicData uri="http://schemas.microsoft.com/office/drawing/2017/model3d">
                <am3d:model3d r:embed="rId5">
                  <am3d:spPr>
                    <a:xfrm flipH="1">
                      <a:off x="0" y="0"/>
                      <a:ext cx="236472" cy="24178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451393" ay="267695" az="35314"/>
                    <am3d:postTrans dx="0" dy="0" dz="0"/>
                  </am3d:trans>
                  <am3d:raster rName="Office3DRenderer" rVer="16.0.8326">
                    <am3d:blip r:embed="rId25"/>
                  </am3d:raster>
                  <am3d:objViewport viewportSz="3179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8" name="3D Model 537" descr="Cube">
                <a:extLst>
                  <a:ext uri="{FF2B5EF4-FFF2-40B4-BE49-F238E27FC236}">
                    <a16:creationId xmlns:a16="http://schemas.microsoft.com/office/drawing/2014/main" id="{96545AF3-4EEB-4B70-AD9D-63957EB597D3}"/>
                  </a:ext>
                </a:extLst>
              </p:cNvPr>
              <p:cNvPicPr>
                <a:picLocks noGrp="1" noRot="1" noChangeAspect="1" noMove="1" noResize="1" noEditPoints="1" noAdjustHandles="1" noChangeArrowheads="1" noChangeShapeType="1" noCrop="1"/>
              </p:cNvPicPr>
              <p:nvPr/>
            </p:nvPicPr>
            <p:blipFill>
              <a:blip r:embed="rId25"/>
              <a:stretch>
                <a:fillRect/>
              </a:stretch>
            </p:blipFill>
            <p:spPr>
              <a:xfrm flipH="1">
                <a:off x="8016286" y="2216985"/>
                <a:ext cx="236472" cy="2417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9" name="3D Model 538" descr="Cube">
                <a:extLst>
                  <a:ext uri="{FF2B5EF4-FFF2-40B4-BE49-F238E27FC236}">
                    <a16:creationId xmlns:a16="http://schemas.microsoft.com/office/drawing/2014/main" id="{19ABAAD2-C14B-4A98-A50D-786D00A044B0}"/>
                  </a:ext>
                </a:extLst>
              </p:cNvPr>
              <p:cNvGraphicFramePr>
                <a:graphicFrameLocks noChangeAspect="1"/>
              </p:cNvGraphicFramePr>
              <p:nvPr/>
            </p:nvGraphicFramePr>
            <p:xfrm flipH="1">
              <a:off x="8879431" y="1947479"/>
              <a:ext cx="208743" cy="220071"/>
            </p:xfrm>
            <a:graphic>
              <a:graphicData uri="http://schemas.microsoft.com/office/drawing/2017/model3d">
                <am3d:model3d r:embed="rId5">
                  <am3d:spPr>
                    <a:xfrm flipH="1">
                      <a:off x="0" y="0"/>
                      <a:ext cx="208743" cy="22007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26"/>
                  </am3d:raster>
                  <am3d:objViewport viewportSz="273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9" name="3D Model 538" descr="Cube">
                <a:extLst>
                  <a:ext uri="{FF2B5EF4-FFF2-40B4-BE49-F238E27FC236}">
                    <a16:creationId xmlns:a16="http://schemas.microsoft.com/office/drawing/2014/main" id="{19ABAAD2-C14B-4A98-A50D-786D00A044B0}"/>
                  </a:ext>
                </a:extLst>
              </p:cNvPr>
              <p:cNvPicPr>
                <a:picLocks noGrp="1" noRot="1" noChangeAspect="1" noMove="1" noResize="1" noEditPoints="1" noAdjustHandles="1" noChangeArrowheads="1" noChangeShapeType="1" noCrop="1"/>
              </p:cNvPicPr>
              <p:nvPr/>
            </p:nvPicPr>
            <p:blipFill>
              <a:blip r:embed="rId26"/>
              <a:stretch>
                <a:fillRect/>
              </a:stretch>
            </p:blipFill>
            <p:spPr>
              <a:xfrm flipH="1">
                <a:off x="8879431" y="1947479"/>
                <a:ext cx="208743" cy="220071"/>
              </a:xfrm>
              <a:prstGeom prst="rect">
                <a:avLst/>
              </a:prstGeom>
            </p:spPr>
          </p:pic>
        </mc:Fallback>
      </mc:AlternateContent>
      <p:pic>
        <p:nvPicPr>
          <p:cNvPr id="540" name="Picture 12" descr="Robotic Arm Industrial Robot, PNG, 550x550px, Robotic Arm, Area, Arm,  Automation, Drawing Download Free">
            <a:extLst>
              <a:ext uri="{FF2B5EF4-FFF2-40B4-BE49-F238E27FC236}">
                <a16:creationId xmlns:a16="http://schemas.microsoft.com/office/drawing/2014/main" id="{43DD265B-C1BF-4C60-A0F6-52CF0AF50CD7}"/>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val="0"/>
              </a:ext>
            </a:extLst>
          </a:blip>
          <a:srcRect l="22431" r="26284"/>
          <a:stretch/>
        </p:blipFill>
        <p:spPr bwMode="auto">
          <a:xfrm flipH="1">
            <a:off x="7558384" y="1933747"/>
            <a:ext cx="669316" cy="8753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41" name="3D Model 540" descr="Cube">
                <a:extLst>
                  <a:ext uri="{FF2B5EF4-FFF2-40B4-BE49-F238E27FC236}">
                    <a16:creationId xmlns:a16="http://schemas.microsoft.com/office/drawing/2014/main" id="{F1353860-D5AA-43F6-A675-D31659A6D08D}"/>
                  </a:ext>
                </a:extLst>
              </p:cNvPr>
              <p:cNvGraphicFramePr>
                <a:graphicFrameLocks noChangeAspect="1"/>
              </p:cNvGraphicFramePr>
              <p:nvPr/>
            </p:nvGraphicFramePr>
            <p:xfrm flipH="1">
              <a:off x="8525078" y="1889253"/>
              <a:ext cx="208743" cy="220071"/>
            </p:xfrm>
            <a:graphic>
              <a:graphicData uri="http://schemas.microsoft.com/office/drawing/2017/model3d">
                <am3d:model3d r:embed="rId5">
                  <am3d:spPr>
                    <a:xfrm flipH="1">
                      <a:off x="0" y="0"/>
                      <a:ext cx="208743" cy="220071"/>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26"/>
                  </am3d:raster>
                  <am3d:objViewport viewportSz="273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1" name="3D Model 540" descr="Cube">
                <a:extLst>
                  <a:ext uri="{FF2B5EF4-FFF2-40B4-BE49-F238E27FC236}">
                    <a16:creationId xmlns:a16="http://schemas.microsoft.com/office/drawing/2014/main" id="{F1353860-D5AA-43F6-A675-D31659A6D08D}"/>
                  </a:ext>
                </a:extLst>
              </p:cNvPr>
              <p:cNvPicPr>
                <a:picLocks noGrp="1" noRot="1" noChangeAspect="1" noMove="1" noResize="1" noEditPoints="1" noAdjustHandles="1" noChangeArrowheads="1" noChangeShapeType="1" noCrop="1"/>
              </p:cNvPicPr>
              <p:nvPr/>
            </p:nvPicPr>
            <p:blipFill>
              <a:blip r:embed="rId26"/>
              <a:stretch>
                <a:fillRect/>
              </a:stretch>
            </p:blipFill>
            <p:spPr>
              <a:xfrm flipH="1">
                <a:off x="8525078" y="1889253"/>
                <a:ext cx="208743" cy="2200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2" name="3D Model 541" descr="Cube">
                <a:extLst>
                  <a:ext uri="{FF2B5EF4-FFF2-40B4-BE49-F238E27FC236}">
                    <a16:creationId xmlns:a16="http://schemas.microsoft.com/office/drawing/2014/main" id="{A6041776-AF38-4FD2-B251-4A6CD3CD5790}"/>
                  </a:ext>
                </a:extLst>
              </p:cNvPr>
              <p:cNvGraphicFramePr>
                <a:graphicFrameLocks noChangeAspect="1"/>
              </p:cNvGraphicFramePr>
              <p:nvPr/>
            </p:nvGraphicFramePr>
            <p:xfrm flipH="1">
              <a:off x="8971372" y="2084432"/>
              <a:ext cx="226078" cy="235392"/>
            </p:xfrm>
            <a:graphic>
              <a:graphicData uri="http://schemas.microsoft.com/office/drawing/2017/model3d">
                <am3d:model3d r:embed="rId5">
                  <am3d:spPr>
                    <a:xfrm flipH="1">
                      <a:off x="0" y="0"/>
                      <a:ext cx="226078" cy="235392"/>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637298" ay="480721" az="246761"/>
                    <am3d:postTrans dx="0" dy="0" dz="0"/>
                  </am3d:trans>
                  <am3d:raster rName="Office3DRenderer" rVer="16.0.8326">
                    <am3d:blip r:embed="rId29"/>
                  </am3d:raster>
                  <am3d:objViewport viewportSz="2729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2" name="3D Model 541" descr="Cube">
                <a:extLst>
                  <a:ext uri="{FF2B5EF4-FFF2-40B4-BE49-F238E27FC236}">
                    <a16:creationId xmlns:a16="http://schemas.microsoft.com/office/drawing/2014/main" id="{A6041776-AF38-4FD2-B251-4A6CD3CD5790}"/>
                  </a:ext>
                </a:extLst>
              </p:cNvPr>
              <p:cNvPicPr>
                <a:picLocks noGrp="1" noRot="1" noChangeAspect="1" noMove="1" noResize="1" noEditPoints="1" noAdjustHandles="1" noChangeArrowheads="1" noChangeShapeType="1" noCrop="1"/>
              </p:cNvPicPr>
              <p:nvPr/>
            </p:nvPicPr>
            <p:blipFill>
              <a:blip r:embed="rId29"/>
              <a:stretch>
                <a:fillRect/>
              </a:stretch>
            </p:blipFill>
            <p:spPr>
              <a:xfrm flipH="1">
                <a:off x="8971372" y="2084432"/>
                <a:ext cx="226078" cy="2353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3" name="3D Model 542" descr="Cube">
                <a:extLst>
                  <a:ext uri="{FF2B5EF4-FFF2-40B4-BE49-F238E27FC236}">
                    <a16:creationId xmlns:a16="http://schemas.microsoft.com/office/drawing/2014/main" id="{350E21A5-18C6-4C51-A003-198D2E06272B}"/>
                  </a:ext>
                </a:extLst>
              </p:cNvPr>
              <p:cNvGraphicFramePr>
                <a:graphicFrameLocks noChangeAspect="1"/>
              </p:cNvGraphicFramePr>
              <p:nvPr/>
            </p:nvGraphicFramePr>
            <p:xfrm flipH="1">
              <a:off x="8797587" y="2264927"/>
              <a:ext cx="284698" cy="335657"/>
            </p:xfrm>
            <a:graphic>
              <a:graphicData uri="http://schemas.microsoft.com/office/drawing/2017/model3d">
                <am3d:model3d r:embed="rId5">
                  <am3d:spPr>
                    <a:xfrm flipH="1">
                      <a:off x="0" y="0"/>
                      <a:ext cx="284698" cy="335657"/>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2083161" ay="2453857" az="1464136"/>
                    <am3d:postTrans dx="0" dy="0" dz="0"/>
                  </am3d:trans>
                  <am3d:raster rName="Office3DRenderer" rVer="16.0.8326">
                    <am3d:blip r:embed="rId30"/>
                  </am3d:raster>
                  <am3d:objViewport viewportSz="3389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3" name="3D Model 542" descr="Cube">
                <a:extLst>
                  <a:ext uri="{FF2B5EF4-FFF2-40B4-BE49-F238E27FC236}">
                    <a16:creationId xmlns:a16="http://schemas.microsoft.com/office/drawing/2014/main" id="{350E21A5-18C6-4C51-A003-198D2E06272B}"/>
                  </a:ext>
                </a:extLst>
              </p:cNvPr>
              <p:cNvPicPr>
                <a:picLocks noGrp="1" noRot="1" noChangeAspect="1" noMove="1" noResize="1" noEditPoints="1" noAdjustHandles="1" noChangeArrowheads="1" noChangeShapeType="1" noCrop="1"/>
              </p:cNvPicPr>
              <p:nvPr/>
            </p:nvPicPr>
            <p:blipFill>
              <a:blip r:embed="rId30"/>
              <a:stretch>
                <a:fillRect/>
              </a:stretch>
            </p:blipFill>
            <p:spPr>
              <a:xfrm flipH="1">
                <a:off x="8797587" y="2264927"/>
                <a:ext cx="284698" cy="3356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4" name="3D Model 543" descr="Cube">
                <a:extLst>
                  <a:ext uri="{FF2B5EF4-FFF2-40B4-BE49-F238E27FC236}">
                    <a16:creationId xmlns:a16="http://schemas.microsoft.com/office/drawing/2014/main" id="{DC034A20-C8D5-4D2D-BB5D-3C27A5127304}"/>
                  </a:ext>
                </a:extLst>
              </p:cNvPr>
              <p:cNvGraphicFramePr>
                <a:graphicFrameLocks noChangeAspect="1"/>
              </p:cNvGraphicFramePr>
              <p:nvPr/>
            </p:nvGraphicFramePr>
            <p:xfrm flipH="1">
              <a:off x="8225832" y="1937061"/>
              <a:ext cx="200331" cy="211203"/>
            </p:xfrm>
            <a:graphic>
              <a:graphicData uri="http://schemas.microsoft.com/office/drawing/2017/model3d">
                <am3d:model3d r:embed="rId5">
                  <am3d:spPr>
                    <a:xfrm flipH="1">
                      <a:off x="0" y="0"/>
                      <a:ext cx="200331" cy="211203"/>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31"/>
                  </am3d:raster>
                  <am3d:objViewport viewportSz="262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4" name="3D Model 543" descr="Cube">
                <a:extLst>
                  <a:ext uri="{FF2B5EF4-FFF2-40B4-BE49-F238E27FC236}">
                    <a16:creationId xmlns:a16="http://schemas.microsoft.com/office/drawing/2014/main" id="{DC034A20-C8D5-4D2D-BB5D-3C27A5127304}"/>
                  </a:ext>
                </a:extLst>
              </p:cNvPr>
              <p:cNvPicPr>
                <a:picLocks noGrp="1" noRot="1" noChangeAspect="1" noMove="1" noResize="1" noEditPoints="1" noAdjustHandles="1" noChangeArrowheads="1" noChangeShapeType="1" noCrop="1"/>
              </p:cNvPicPr>
              <p:nvPr/>
            </p:nvPicPr>
            <p:blipFill>
              <a:blip r:embed="rId31"/>
              <a:stretch>
                <a:fillRect/>
              </a:stretch>
            </p:blipFill>
            <p:spPr>
              <a:xfrm flipH="1">
                <a:off x="8225832" y="1937061"/>
                <a:ext cx="200331" cy="211203"/>
              </a:xfrm>
              <a:prstGeom prst="rect">
                <a:avLst/>
              </a:prstGeom>
            </p:spPr>
          </p:pic>
        </mc:Fallback>
      </mc:AlternateContent>
      <p:pic>
        <p:nvPicPr>
          <p:cNvPr id="545" name="Picture 2">
            <a:extLst>
              <a:ext uri="{FF2B5EF4-FFF2-40B4-BE49-F238E27FC236}">
                <a16:creationId xmlns:a16="http://schemas.microsoft.com/office/drawing/2014/main" id="{B6191F5B-61AA-4F09-9FB4-78C935E779E2}"/>
              </a:ext>
            </a:extLst>
          </p:cNvPr>
          <p:cNvPicPr>
            <a:picLocks noChangeAspect="1" noChangeArrowheads="1"/>
          </p:cNvPicPr>
          <p:nvPr/>
        </p:nvPicPr>
        <p:blipFill rotWithShape="1">
          <a:blip r:embed="rId32">
            <a:extLst>
              <a:ext uri="{BEBA8EAE-BF5A-486C-A8C5-ECC9F3942E4B}">
                <a14:imgProps xmlns:a14="http://schemas.microsoft.com/office/drawing/2010/main">
                  <a14:imgLayer r:embed="rId33">
                    <a14:imgEffect>
                      <a14:backgroundRemoval t="9559" b="97059" l="271" r="99458">
                        <a14:foregroundMark x1="91328" y1="63971" x2="74797" y2="95588"/>
                        <a14:foregroundMark x1="74797" y1="95588" x2="54743" y2="97059"/>
                        <a14:foregroundMark x1="54743" y1="97059" x2="34146" y2="96324"/>
                        <a14:foregroundMark x1="34146" y1="96324" x2="1084" y2="98529"/>
                        <a14:foregroundMark x1="60163" y1="63235" x2="61247" y2="78676"/>
                        <a14:foregroundMark x1="60434" y1="61029" x2="56911" y2="68382"/>
                        <a14:foregroundMark x1="57453" y1="73529" x2="59350" y2="61765"/>
                        <a14:foregroundMark x1="60434" y1="58824" x2="60434" y2="58824"/>
                        <a14:foregroundMark x1="61518" y1="58088" x2="57724" y2="62500"/>
                        <a14:foregroundMark x1="78591" y1="69118" x2="81572" y2="58824"/>
                        <a14:foregroundMark x1="78320" y1="62500" x2="75339" y2="72794"/>
                        <a14:foregroundMark x1="76152" y1="75735" x2="79946" y2="53676"/>
                        <a14:foregroundMark x1="75610" y1="71324" x2="78862" y2="58824"/>
                        <a14:foregroundMark x1="76152" y1="73529" x2="76965" y2="62500"/>
                        <a14:foregroundMark x1="77236" y1="61029" x2="77236" y2="61029"/>
                        <a14:foregroundMark x1="79675" y1="72059" x2="71274" y2="55147"/>
                        <a14:foregroundMark x1="87263" y1="66176" x2="92683" y2="90441"/>
                        <a14:foregroundMark x1="89702" y1="66176" x2="94038" y2="54412"/>
                        <a14:foregroundMark x1="92412" y1="68382" x2="86992" y2="58824"/>
                        <a14:foregroundMark x1="88347" y1="66912" x2="91870" y2="56618"/>
                        <a14:foregroundMark x1="91057" y1="85294" x2="89973" y2="95588"/>
                        <a14:foregroundMark x1="89431" y1="94853" x2="88347" y2="94853"/>
                        <a14:foregroundMark x1="88347" y1="94853" x2="88347" y2="94853"/>
                        <a14:foregroundMark x1="91057" y1="97059" x2="99458" y2="97059"/>
                      </a14:backgroundRemoval>
                    </a14:imgEffect>
                  </a14:imgLayer>
                </a14:imgProps>
              </a:ext>
              <a:ext uri="{28A0092B-C50C-407E-A947-70E740481C1C}">
                <a14:useLocalDpi xmlns:a14="http://schemas.microsoft.com/office/drawing/2010/main" val="0"/>
              </a:ext>
            </a:extLst>
          </a:blip>
          <a:srcRect t="46368"/>
          <a:stretch/>
        </p:blipFill>
        <p:spPr bwMode="auto">
          <a:xfrm flipH="1">
            <a:off x="5704895" y="4641195"/>
            <a:ext cx="2208559" cy="436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46" name="3D Model 545" descr="Cube">
                <a:extLst>
                  <a:ext uri="{FF2B5EF4-FFF2-40B4-BE49-F238E27FC236}">
                    <a16:creationId xmlns:a16="http://schemas.microsoft.com/office/drawing/2014/main" id="{FD607199-85F0-44B5-8368-D2E62998D318}"/>
                  </a:ext>
                </a:extLst>
              </p:cNvPr>
              <p:cNvGraphicFramePr>
                <a:graphicFrameLocks noChangeAspect="1"/>
              </p:cNvGraphicFramePr>
              <p:nvPr/>
            </p:nvGraphicFramePr>
            <p:xfrm flipH="1">
              <a:off x="6439378" y="1816042"/>
              <a:ext cx="221043" cy="233039"/>
            </p:xfrm>
            <a:graphic>
              <a:graphicData uri="http://schemas.microsoft.com/office/drawing/2017/model3d">
                <am3d:model3d r:embed="rId5">
                  <am3d:spPr>
                    <a:xfrm flipH="1">
                      <a:off x="0" y="0"/>
                      <a:ext cx="221043" cy="233039"/>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6"/>
                  </am3d:raster>
                  <am3d:objViewport viewportSz="289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6" name="3D Model 545" descr="Cube">
                <a:extLst>
                  <a:ext uri="{FF2B5EF4-FFF2-40B4-BE49-F238E27FC236}">
                    <a16:creationId xmlns:a16="http://schemas.microsoft.com/office/drawing/2014/main" id="{FD607199-85F0-44B5-8368-D2E62998D318}"/>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6439378" y="1816042"/>
                <a:ext cx="221043" cy="2330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7" name="3D Model 546" descr="Cube">
                <a:extLst>
                  <a:ext uri="{FF2B5EF4-FFF2-40B4-BE49-F238E27FC236}">
                    <a16:creationId xmlns:a16="http://schemas.microsoft.com/office/drawing/2014/main" id="{81DC9167-6188-4C04-AF53-55E70881CBCA}"/>
                  </a:ext>
                </a:extLst>
              </p:cNvPr>
              <p:cNvGraphicFramePr>
                <a:graphicFrameLocks noChangeAspect="1"/>
              </p:cNvGraphicFramePr>
              <p:nvPr/>
            </p:nvGraphicFramePr>
            <p:xfrm flipH="1">
              <a:off x="6140464" y="1864201"/>
              <a:ext cx="212299" cy="223820"/>
            </p:xfrm>
            <a:graphic>
              <a:graphicData uri="http://schemas.microsoft.com/office/drawing/2017/model3d">
                <am3d:model3d r:embed="rId5">
                  <am3d:spPr>
                    <a:xfrm flipH="1">
                      <a:off x="0" y="0"/>
                      <a:ext cx="212299" cy="223820"/>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1396" ay="171176" az="55666"/>
                    <am3d:postTrans dx="0" dy="0" dz="0"/>
                  </am3d:trans>
                  <am3d:raster rName="Office3DRenderer" rVer="16.0.8326">
                    <am3d:blip r:embed="rId34"/>
                  </am3d:raster>
                  <am3d:objViewport viewportSz="2782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7" name="3D Model 546" descr="Cube">
                <a:extLst>
                  <a:ext uri="{FF2B5EF4-FFF2-40B4-BE49-F238E27FC236}">
                    <a16:creationId xmlns:a16="http://schemas.microsoft.com/office/drawing/2014/main" id="{81DC9167-6188-4C04-AF53-55E70881CBCA}"/>
                  </a:ext>
                </a:extLst>
              </p:cNvPr>
              <p:cNvPicPr>
                <a:picLocks noGrp="1" noRot="1" noChangeAspect="1" noMove="1" noResize="1" noEditPoints="1" noAdjustHandles="1" noChangeArrowheads="1" noChangeShapeType="1" noCrop="1"/>
              </p:cNvPicPr>
              <p:nvPr/>
            </p:nvPicPr>
            <p:blipFill>
              <a:blip r:embed="rId34"/>
              <a:stretch>
                <a:fillRect/>
              </a:stretch>
            </p:blipFill>
            <p:spPr>
              <a:xfrm flipH="1">
                <a:off x="6140464" y="1864201"/>
                <a:ext cx="212299" cy="223820"/>
              </a:xfrm>
              <a:prstGeom prst="rect">
                <a:avLst/>
              </a:prstGeom>
            </p:spPr>
          </p:pic>
        </mc:Fallback>
      </mc:AlternateContent>
      <p:pic>
        <p:nvPicPr>
          <p:cNvPr id="548" name="Picture 6" descr="Factory, Machine, Cartoon, Conveyor System, Conveyor Belt, Industry,  Machine Factory, Machine Tool transparent background PNG clipart | HiClipart">
            <a:extLst>
              <a:ext uri="{FF2B5EF4-FFF2-40B4-BE49-F238E27FC236}">
                <a16:creationId xmlns:a16="http://schemas.microsoft.com/office/drawing/2014/main" id="{85E6BB71-9349-4F0E-9BD5-3A3E0F1A8B16}"/>
              </a:ext>
            </a:extLst>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backgroundRemoval t="8611" b="99609" l="4000" r="97000">
                        <a14:foregroundMark x1="52375" y1="27593" x2="42125" y2="44031"/>
                        <a14:foregroundMark x1="40250" y1="46380" x2="21500" y2="66341"/>
                        <a14:foregroundMark x1="21500" y1="66341" x2="21375" y2="66536"/>
                        <a14:foregroundMark x1="47500" y1="27593" x2="53500" y2="26614"/>
                        <a14:foregroundMark x1="51000" y1="15068" x2="45375" y2="19765"/>
                        <a14:foregroundMark x1="45375" y1="19765" x2="47250" y2="33268"/>
                        <a14:foregroundMark x1="47250" y1="33268" x2="48875" y2="35225"/>
                        <a14:foregroundMark x1="43125" y1="23288" x2="38000" y2="29159"/>
                        <a14:foregroundMark x1="38000" y1="29159" x2="36625" y2="34779"/>
                        <a14:foregroundMark x1="39375" y1="48728" x2="60375" y2="37182"/>
                        <a14:foregroundMark x1="60375" y1="37182" x2="60375" y2="37182"/>
                        <a14:foregroundMark x1="88375" y1="16830" x2="84625" y2="8611"/>
                        <a14:foregroundMark x1="84625" y1="8611" x2="82750" y2="8806"/>
                        <a14:foregroundMark x1="81500" y1="9785" x2="81000" y2="11937"/>
                        <a14:foregroundMark x1="79375" y1="16047" x2="75625" y2="25832"/>
                        <a14:foregroundMark x1="75625" y1="25832" x2="74750" y2="46575"/>
                        <a14:foregroundMark x1="74750" y1="46575" x2="68875" y2="43836"/>
                        <a14:foregroundMark x1="93000" y1="17025" x2="94125" y2="31703"/>
                        <a14:foregroundMark x1="41000" y1="63209" x2="41750" y2="79061"/>
                        <a14:foregroundMark x1="20750" y1="84540" x2="20250" y2="99609"/>
                        <a14:foregroundMark x1="23000" y1="81018" x2="23750" y2="80431"/>
                        <a14:foregroundMark x1="23750" y1="80431" x2="24000" y2="80039"/>
                        <a14:foregroundMark x1="59250" y1="28376" x2="61500" y2="31507"/>
                        <a14:foregroundMark x1="60250" y1="29941" x2="59375" y2="46771"/>
                        <a14:foregroundMark x1="45125" y1="35616" x2="41625" y2="32485"/>
                        <a14:foregroundMark x1="63500" y1="24070" x2="62375" y2="28571"/>
                        <a14:foregroundMark x1="55776" y1="19675" x2="55565" y2="19535"/>
                        <a14:foregroundMark x1="62125" y1="23875" x2="60076" y2="22519"/>
                        <a14:foregroundMark x1="50250" y1="15460" x2="50250" y2="15460"/>
                        <a14:foregroundMark x1="50250" y1="15460" x2="45940" y2="18444"/>
                        <a14:foregroundMark x1="43389" y1="20441" x2="41250" y2="23288"/>
                        <a14:foregroundMark x1="41000" y1="23679" x2="41000" y2="23679"/>
                        <a14:foregroundMark x1="37125" y1="26027" x2="38176" y2="25053"/>
                        <a14:foregroundMark x1="60204" y1="22289" x2="61625" y2="23288"/>
                        <a14:foregroundMark x1="50101" y1="15187" x2="52484" y2="16862"/>
                        <a14:foregroundMark x1="62885" y1="23147" x2="63375" y2="23092"/>
                        <a14:foregroundMark x1="61625" y1="23288" x2="62377" y2="23204"/>
                        <a14:foregroundMark x1="63625" y1="23483" x2="62679" y2="22495"/>
                        <a14:foregroundMark x1="93250" y1="19178" x2="87625" y2="19765"/>
                        <a14:foregroundMark x1="92375" y1="17808" x2="88500" y2="23092"/>
                        <a14:foregroundMark x1="76250" y1="33268" x2="76250" y2="49119"/>
                        <a14:foregroundMark x1="51000" y1="14481" x2="37500" y2="25245"/>
                        <a14:foregroundMark x1="43875" y1="20352" x2="47250" y2="18200"/>
                        <a14:foregroundMark x1="47750" y1="17613" x2="50750" y2="13699"/>
                        <a14:foregroundMark x1="51250" y1="13699" x2="59625" y2="22505"/>
                        <a14:foregroundMark x1="63250" y1="24266" x2="52250" y2="14090"/>
                        <a14:foregroundMark x1="52250" y1="14090" x2="52250" y2="14090"/>
                        <a14:foregroundMark x1="52250" y1="14090" x2="52250" y2="14090"/>
                        <a14:foregroundMark x1="9554" y1="79452" x2="10000" y2="84344"/>
                        <a14:foregroundMark x1="9250" y1="76125" x2="9554" y2="79452"/>
                        <a14:foregroundMark x1="44500" y1="18200" x2="47750" y2="16438"/>
                        <a14:foregroundMark x1="48000" y1="16047" x2="48875" y2="14677"/>
                        <a14:foregroundMark x1="49000" y1="14677" x2="51125" y2="13112"/>
                        <a14:foregroundMark x1="51875" y1="13112" x2="36875" y2="26027"/>
                        <a14:foregroundMark x1="52875" y1="13699" x2="62250" y2="22309"/>
                        <a14:foregroundMark x1="63750" y1="24853" x2="51875" y2="12329"/>
                        <a14:backgroundMark x1="92000" y1="42270" x2="90125" y2="51859"/>
                        <a14:backgroundMark x1="90125" y1="51859" x2="87375" y2="57534"/>
                        <a14:backgroundMark x1="87875" y1="41879" x2="80500" y2="67319"/>
                        <a14:backgroundMark x1="80500" y1="67319" x2="88500" y2="65558"/>
                        <a14:backgroundMark x1="88500" y1="65558" x2="90625" y2="62427"/>
                        <a14:backgroundMark x1="97625" y1="54403" x2="91250" y2="68689"/>
                        <a14:backgroundMark x1="91375" y1="67123" x2="94250" y2="51468"/>
                        <a14:backgroundMark x1="94375" y1="50489" x2="84750" y2="56360"/>
                        <a14:backgroundMark x1="84750" y1="56360" x2="88625" y2="46380"/>
                        <a14:backgroundMark x1="88625" y1="46380" x2="87750" y2="50685"/>
                        <a14:backgroundMark x1="87875" y1="47945" x2="86875" y2="57534"/>
                        <a14:backgroundMark x1="86875" y1="57534" x2="84500" y2="54207"/>
                        <a14:backgroundMark x1="92125" y1="48337" x2="87375" y2="59883"/>
                        <a14:backgroundMark x1="87375" y1="59883" x2="94500" y2="56556"/>
                        <a14:backgroundMark x1="94500" y1="56556" x2="93125" y2="45401"/>
                        <a14:backgroundMark x1="93125" y1="45401" x2="87875" y2="52838"/>
                        <a14:backgroundMark x1="87875" y1="52838" x2="88750" y2="54207"/>
                        <a14:backgroundMark x1="89000" y1="53816" x2="89375" y2="48532"/>
                        <a14:backgroundMark x1="23250" y1="28767" x2="6500" y2="44618"/>
                        <a14:backgroundMark x1="26125" y1="27397" x2="23625" y2="46967"/>
                        <a14:backgroundMark x1="31250" y1="31703" x2="27625" y2="47358"/>
                        <a14:backgroundMark x1="31000" y1="38748" x2="27750" y2="47945"/>
                        <a14:backgroundMark x1="27750" y1="47945" x2="29250" y2="46184"/>
                        <a14:backgroundMark x1="30750" y1="44031" x2="24250" y2="48924"/>
                        <a14:backgroundMark x1="24250" y1="48924" x2="19625" y2="41683"/>
                        <a14:backgroundMark x1="19625" y1="41683" x2="22250" y2="39726"/>
                        <a14:backgroundMark x1="25125" y1="42661" x2="18875" y2="44031"/>
                        <a14:backgroundMark x1="18875" y1="44031" x2="23625" y2="43053"/>
                        <a14:backgroundMark x1="21875" y1="44423" x2="20125" y2="46184"/>
                        <a14:backgroundMark x1="26375" y1="48337" x2="22125" y2="45793"/>
                        <a14:backgroundMark x1="25500" y1="43053" x2="25375" y2="42270"/>
                        <a14:backgroundMark x1="25875" y1="40705" x2="25750" y2="38748"/>
                        <a14:backgroundMark x1="25875" y1="38748" x2="2375" y2="44227"/>
                        <a14:backgroundMark x1="2375" y1="44227" x2="2750" y2="56164"/>
                        <a14:backgroundMark x1="2750" y1="56164" x2="8625" y2="49315"/>
                        <a14:backgroundMark x1="8625" y1="49315" x2="12250" y2="57534"/>
                        <a14:backgroundMark x1="12250" y1="57534" x2="8125" y2="60665"/>
                        <a14:backgroundMark x1="13125" y1="56556" x2="6875" y2="65166"/>
                        <a14:backgroundMark x1="6875" y1="65166" x2="12375" y2="38943"/>
                        <a14:backgroundMark x1="11375" y1="41683" x2="5000" y2="57534"/>
                        <a14:backgroundMark x1="10500" y1="44618" x2="3125" y2="64579"/>
                        <a14:backgroundMark x1="3125" y1="64579" x2="3375" y2="79452"/>
                        <a14:backgroundMark x1="8875" y1="61252" x2="3625" y2="81213"/>
                        <a14:backgroundMark x1="9750" y1="68297" x2="5625" y2="75930"/>
                        <a14:backgroundMark x1="5625" y1="75930" x2="5250" y2="79256"/>
                        <a14:backgroundMark x1="5875" y1="78082" x2="6875" y2="77495"/>
                        <a14:backgroundMark x1="6625" y1="75930" x2="7000" y2="80235"/>
                        <a14:backgroundMark x1="15125" y1="65362" x2="14500" y2="63209"/>
                        <a14:backgroundMark x1="14500" y1="63209" x2="14500" y2="63209"/>
                        <a14:backgroundMark x1="14375" y1="63796" x2="14375" y2="65362"/>
                        <a14:backgroundMark x1="47875" y1="75342" x2="45875" y2="71037"/>
                        <a14:backgroundMark x1="44500" y1="69276" x2="44500" y2="69276"/>
                        <a14:backgroundMark x1="44875" y1="67123" x2="46000" y2="70646"/>
                        <a14:backgroundMark x1="46625" y1="70646" x2="44125" y2="68102"/>
                        <a14:backgroundMark x1="38750" y1="72603" x2="38750" y2="72603"/>
                        <a14:backgroundMark x1="38875" y1="72016" x2="38125" y2="71233"/>
                        <a14:backgroundMark x1="39750" y1="70059" x2="39750" y2="69276"/>
                        <a14:backgroundMark x1="45875" y1="69080" x2="43875" y2="65753"/>
                        <a14:backgroundMark x1="83000" y1="33268" x2="80750" y2="42857"/>
                        <a14:backgroundMark x1="80750" y1="42857" x2="86875" y2="45597"/>
                        <a14:backgroundMark x1="73250" y1="40313" x2="72125" y2="40705"/>
                        <a14:backgroundMark x1="35125" y1="34834" x2="35250" y2="43249"/>
                        <a14:backgroundMark x1="35125" y1="39530" x2="35250" y2="45597"/>
                        <a14:backgroundMark x1="48427" y1="12400" x2="45125" y2="14090"/>
                        <a14:backgroundMark x1="45125" y1="14090" x2="40114" y2="19558"/>
                        <a14:backgroundMark x1="52000" y1="12720" x2="51436" y2="12132"/>
                        <a14:backgroundMark x1="13875" y1="84932" x2="15500" y2="88063"/>
                        <a14:backgroundMark x1="6875" y1="77299" x2="7250" y2="81800"/>
                        <a14:backgroundMark x1="7875" y1="79452" x2="7875" y2="79452"/>
                        <a14:backgroundMark x1="3000" y1="65558" x2="1625" y2="73386"/>
                        <a14:backgroundMark x1="23625" y1="30137" x2="26875" y2="39726"/>
                        <a14:backgroundMark x1="27750" y1="35225" x2="26625" y2="46380"/>
                        <a14:backgroundMark x1="26625" y1="40509" x2="27250" y2="50881"/>
                      </a14:backgroundRemoval>
                    </a14:imgEffect>
                  </a14:imgLayer>
                </a14:imgProps>
              </a:ext>
              <a:ext uri="{28A0092B-C50C-407E-A947-70E740481C1C}">
                <a14:useLocalDpi xmlns:a14="http://schemas.microsoft.com/office/drawing/2010/main" val="0"/>
              </a:ext>
            </a:extLst>
          </a:blip>
          <a:srcRect/>
          <a:stretch>
            <a:fillRect/>
          </a:stretch>
        </p:blipFill>
        <p:spPr bwMode="auto">
          <a:xfrm>
            <a:off x="5638526" y="3374158"/>
            <a:ext cx="1893845" cy="1209693"/>
          </a:xfrm>
          <a:prstGeom prst="rect">
            <a:avLst/>
          </a:prstGeom>
          <a:noFill/>
          <a:extLst>
            <a:ext uri="{909E8E84-426E-40DD-AFC4-6F175D3DCCD1}">
              <a14:hiddenFill xmlns:a14="http://schemas.microsoft.com/office/drawing/2010/main">
                <a:solidFill>
                  <a:srgbClr val="FFFFFF"/>
                </a:solidFill>
              </a14:hiddenFill>
            </a:ext>
          </a:extLst>
        </p:spPr>
      </p:pic>
      <p:cxnSp>
        <p:nvCxnSpPr>
          <p:cNvPr id="549" name="Straight Connector 548">
            <a:extLst>
              <a:ext uri="{FF2B5EF4-FFF2-40B4-BE49-F238E27FC236}">
                <a16:creationId xmlns:a16="http://schemas.microsoft.com/office/drawing/2014/main" id="{64AAF8C8-BAA3-4EF0-BC9E-FCEAE23F95C6}"/>
              </a:ext>
            </a:extLst>
          </p:cNvPr>
          <p:cNvCxnSpPr>
            <a:cxnSpLocks/>
          </p:cNvCxnSpPr>
          <p:nvPr/>
        </p:nvCxnSpPr>
        <p:spPr>
          <a:xfrm flipH="1" flipV="1">
            <a:off x="6610442" y="3496131"/>
            <a:ext cx="228489" cy="129304"/>
          </a:xfrm>
          <a:prstGeom prst="line">
            <a:avLst/>
          </a:prstGeom>
          <a:noFill/>
          <a:ln w="38100" cap="flat" cmpd="sng" algn="ctr">
            <a:solidFill>
              <a:sysClr val="window" lastClr="FFFFFF"/>
            </a:solidFill>
            <a:prstDash val="solid"/>
            <a:miter lim="800000"/>
          </a:ln>
          <a:effectLst/>
        </p:spPr>
      </p:cxnSp>
      <p:cxnSp>
        <p:nvCxnSpPr>
          <p:cNvPr id="550" name="Straight Connector 549">
            <a:extLst>
              <a:ext uri="{FF2B5EF4-FFF2-40B4-BE49-F238E27FC236}">
                <a16:creationId xmlns:a16="http://schemas.microsoft.com/office/drawing/2014/main" id="{6AD9EBEE-9562-4146-AF23-8F4A25BCF392}"/>
              </a:ext>
            </a:extLst>
          </p:cNvPr>
          <p:cNvCxnSpPr>
            <a:cxnSpLocks/>
          </p:cNvCxnSpPr>
          <p:nvPr/>
        </p:nvCxnSpPr>
        <p:spPr>
          <a:xfrm flipV="1">
            <a:off x="6282698" y="3511673"/>
            <a:ext cx="301805" cy="175360"/>
          </a:xfrm>
          <a:prstGeom prst="line">
            <a:avLst/>
          </a:prstGeom>
          <a:noFill/>
          <a:ln w="38100" cap="flat" cmpd="sng" algn="ctr">
            <a:solidFill>
              <a:sysClr val="window" lastClr="FFFFFF"/>
            </a:solidFill>
            <a:prstDash val="solid"/>
            <a:miter lim="800000"/>
          </a:ln>
          <a:effectLst/>
        </p:spPr>
      </p:cxnSp>
      <p:pic>
        <p:nvPicPr>
          <p:cNvPr id="551" name="Picture 10" descr="Minions PNG">
            <a:extLst>
              <a:ext uri="{FF2B5EF4-FFF2-40B4-BE49-F238E27FC236}">
                <a16:creationId xmlns:a16="http://schemas.microsoft.com/office/drawing/2014/main" id="{F1DC7770-DADE-4A93-AFD0-CDA653C03449}"/>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flipH="1">
            <a:off x="6298901" y="3298978"/>
            <a:ext cx="473946" cy="432773"/>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10" descr="Minions PNG">
            <a:extLst>
              <a:ext uri="{FF2B5EF4-FFF2-40B4-BE49-F238E27FC236}">
                <a16:creationId xmlns:a16="http://schemas.microsoft.com/office/drawing/2014/main" id="{14031E6B-AAB9-4C5A-B52E-BCB5B3743FCC}"/>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995384" y="3929782"/>
            <a:ext cx="422664" cy="385946"/>
          </a:xfrm>
          <a:prstGeom prst="rect">
            <a:avLst/>
          </a:prstGeom>
          <a:noFill/>
          <a:extLst>
            <a:ext uri="{909E8E84-426E-40DD-AFC4-6F175D3DCCD1}">
              <a14:hiddenFill xmlns:a14="http://schemas.microsoft.com/office/drawing/2010/main">
                <a:solidFill>
                  <a:srgbClr val="FFFFFF"/>
                </a:solidFill>
              </a14:hiddenFill>
            </a:ext>
          </a:extLst>
        </p:spPr>
      </p:pic>
      <p:cxnSp>
        <p:nvCxnSpPr>
          <p:cNvPr id="553" name="Straight Connector 552">
            <a:extLst>
              <a:ext uri="{FF2B5EF4-FFF2-40B4-BE49-F238E27FC236}">
                <a16:creationId xmlns:a16="http://schemas.microsoft.com/office/drawing/2014/main" id="{DD6547DF-0482-4577-9EFC-0A8D34532A07}"/>
              </a:ext>
            </a:extLst>
          </p:cNvPr>
          <p:cNvCxnSpPr>
            <a:cxnSpLocks/>
          </p:cNvCxnSpPr>
          <p:nvPr/>
        </p:nvCxnSpPr>
        <p:spPr>
          <a:xfrm flipH="1">
            <a:off x="7069494" y="3526929"/>
            <a:ext cx="43053" cy="31329"/>
          </a:xfrm>
          <a:prstGeom prst="line">
            <a:avLst/>
          </a:prstGeom>
          <a:noFill/>
          <a:ln w="12700" cap="flat" cmpd="sng" algn="ctr">
            <a:solidFill>
              <a:srgbClr val="4472C4"/>
            </a:solidFill>
            <a:prstDash val="solid"/>
            <a:miter lim="800000"/>
          </a:ln>
          <a:effectLst/>
        </p:spPr>
      </p:cxnSp>
      <p:cxnSp>
        <p:nvCxnSpPr>
          <p:cNvPr id="554" name="Straight Connector 553">
            <a:extLst>
              <a:ext uri="{FF2B5EF4-FFF2-40B4-BE49-F238E27FC236}">
                <a16:creationId xmlns:a16="http://schemas.microsoft.com/office/drawing/2014/main" id="{10879571-8B9B-4C7E-B3B6-110A2F1FD47B}"/>
              </a:ext>
            </a:extLst>
          </p:cNvPr>
          <p:cNvCxnSpPr>
            <a:cxnSpLocks/>
          </p:cNvCxnSpPr>
          <p:nvPr/>
        </p:nvCxnSpPr>
        <p:spPr>
          <a:xfrm flipH="1">
            <a:off x="7105916" y="3580183"/>
            <a:ext cx="51309" cy="31773"/>
          </a:xfrm>
          <a:prstGeom prst="line">
            <a:avLst/>
          </a:prstGeom>
          <a:noFill/>
          <a:ln w="12700" cap="flat" cmpd="sng" algn="ctr">
            <a:solidFill>
              <a:srgbClr val="FF0000"/>
            </a:solidFill>
            <a:prstDash val="solid"/>
            <a:miter lim="800000"/>
          </a:ln>
          <a:effectLst/>
        </p:spPr>
      </p:cxnSp>
      <p:cxnSp>
        <p:nvCxnSpPr>
          <p:cNvPr id="555" name="Straight Connector 554">
            <a:extLst>
              <a:ext uri="{FF2B5EF4-FFF2-40B4-BE49-F238E27FC236}">
                <a16:creationId xmlns:a16="http://schemas.microsoft.com/office/drawing/2014/main" id="{E754170A-053F-4BED-A490-4BA98CE24DEF}"/>
              </a:ext>
            </a:extLst>
          </p:cNvPr>
          <p:cNvCxnSpPr>
            <a:cxnSpLocks/>
          </p:cNvCxnSpPr>
          <p:nvPr/>
        </p:nvCxnSpPr>
        <p:spPr>
          <a:xfrm flipH="1">
            <a:off x="6247587" y="4027053"/>
            <a:ext cx="31331" cy="18435"/>
          </a:xfrm>
          <a:prstGeom prst="line">
            <a:avLst/>
          </a:prstGeom>
          <a:noFill/>
          <a:ln w="12700" cap="flat" cmpd="sng" algn="ctr">
            <a:solidFill>
              <a:srgbClr val="4472C4"/>
            </a:solidFill>
            <a:prstDash val="solid"/>
            <a:miter lim="800000"/>
          </a:ln>
          <a:effectLst/>
        </p:spPr>
      </p:cxnSp>
      <p:cxnSp>
        <p:nvCxnSpPr>
          <p:cNvPr id="556" name="Straight Connector 555">
            <a:extLst>
              <a:ext uri="{FF2B5EF4-FFF2-40B4-BE49-F238E27FC236}">
                <a16:creationId xmlns:a16="http://schemas.microsoft.com/office/drawing/2014/main" id="{E89DA8CA-AEB1-428B-8CBC-34A62DB7F96C}"/>
              </a:ext>
            </a:extLst>
          </p:cNvPr>
          <p:cNvCxnSpPr>
            <a:cxnSpLocks/>
          </p:cNvCxnSpPr>
          <p:nvPr/>
        </p:nvCxnSpPr>
        <p:spPr>
          <a:xfrm flipH="1">
            <a:off x="6257391" y="4065546"/>
            <a:ext cx="51309" cy="31773"/>
          </a:xfrm>
          <a:prstGeom prst="line">
            <a:avLst/>
          </a:prstGeom>
          <a:noFill/>
          <a:ln w="12700" cap="flat" cmpd="sng" algn="ctr">
            <a:solidFill>
              <a:srgbClr val="FF0000"/>
            </a:solidFill>
            <a:prstDash val="solid"/>
            <a:miter lim="800000"/>
          </a:ln>
          <a:effectLst/>
        </p:spPr>
      </p:cxnSp>
      <p:sp>
        <p:nvSpPr>
          <p:cNvPr id="557" name="TextBox 556">
            <a:extLst>
              <a:ext uri="{FF2B5EF4-FFF2-40B4-BE49-F238E27FC236}">
                <a16:creationId xmlns:a16="http://schemas.microsoft.com/office/drawing/2014/main" id="{FC60CA9B-F3C8-4B24-A061-66483CF82C01}"/>
              </a:ext>
            </a:extLst>
          </p:cNvPr>
          <p:cNvSpPr txBox="1"/>
          <p:nvPr/>
        </p:nvSpPr>
        <p:spPr>
          <a:xfrm>
            <a:off x="6419753" y="4434923"/>
            <a:ext cx="1879546"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2. Detect mistakes for mapped elements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58" name="Cylinder 557">
            <a:extLst>
              <a:ext uri="{FF2B5EF4-FFF2-40B4-BE49-F238E27FC236}">
                <a16:creationId xmlns:a16="http://schemas.microsoft.com/office/drawing/2014/main" id="{EA8774C6-2C04-4CC9-A5B3-1A9EB39C872C}"/>
              </a:ext>
            </a:extLst>
          </p:cNvPr>
          <p:cNvSpPr/>
          <p:nvPr/>
        </p:nvSpPr>
        <p:spPr>
          <a:xfrm>
            <a:off x="8533859" y="1731629"/>
            <a:ext cx="65361" cy="720917"/>
          </a:xfrm>
          <a:prstGeom prst="can">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59" name="3D Model 558" descr="Cube">
                <a:extLst>
                  <a:ext uri="{FF2B5EF4-FFF2-40B4-BE49-F238E27FC236}">
                    <a16:creationId xmlns:a16="http://schemas.microsoft.com/office/drawing/2014/main" id="{F8CA160A-2424-4392-B621-BEF5A944CCE3}"/>
                  </a:ext>
                </a:extLst>
              </p:cNvPr>
              <p:cNvGraphicFramePr>
                <a:graphicFrameLocks noChangeAspect="1"/>
              </p:cNvGraphicFramePr>
              <p:nvPr/>
            </p:nvGraphicFramePr>
            <p:xfrm flipH="1">
              <a:off x="8428353" y="2329511"/>
              <a:ext cx="267960" cy="283808"/>
            </p:xfrm>
            <a:graphic>
              <a:graphicData uri="http://schemas.microsoft.com/office/drawing/2017/model3d">
                <am3d:model3d r:embed="rId5">
                  <am3d:spPr>
                    <a:xfrm flipH="1">
                      <a:off x="0" y="0"/>
                      <a:ext cx="267960" cy="283808"/>
                    </a:xfrm>
                    <a:prstGeom prst="rect">
                      <a:avLst/>
                    </a:prstGeom>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080356" ay="85584" az="27813"/>
                    <am3d:postTrans dx="0" dy="0" dz="0"/>
                  </am3d:trans>
                  <am3d:raster rName="Office3DRenderer" rVer="16.0.8326">
                    <am3d:blip r:embed="rId39"/>
                  </am3d:raster>
                  <am3d:objViewport viewportSz="357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9" name="3D Model 558" descr="Cube">
                <a:extLst>
                  <a:ext uri="{FF2B5EF4-FFF2-40B4-BE49-F238E27FC236}">
                    <a16:creationId xmlns:a16="http://schemas.microsoft.com/office/drawing/2014/main" id="{F8CA160A-2424-4392-B621-BEF5A944CCE3}"/>
                  </a:ext>
                </a:extLst>
              </p:cNvPr>
              <p:cNvPicPr>
                <a:picLocks noGrp="1" noRot="1" noChangeAspect="1" noMove="1" noResize="1" noEditPoints="1" noAdjustHandles="1" noChangeArrowheads="1" noChangeShapeType="1" noCrop="1"/>
              </p:cNvPicPr>
              <p:nvPr/>
            </p:nvPicPr>
            <p:blipFill>
              <a:blip r:embed="rId39"/>
              <a:stretch>
                <a:fillRect/>
              </a:stretch>
            </p:blipFill>
            <p:spPr>
              <a:xfrm flipH="1">
                <a:off x="8428353" y="2329511"/>
                <a:ext cx="267960" cy="283808"/>
              </a:xfrm>
              <a:prstGeom prst="rect">
                <a:avLst/>
              </a:prstGeom>
            </p:spPr>
          </p:pic>
        </mc:Fallback>
      </mc:AlternateContent>
      <p:sp>
        <p:nvSpPr>
          <p:cNvPr id="560" name="Rectangle: Beveled 559">
            <a:extLst>
              <a:ext uri="{FF2B5EF4-FFF2-40B4-BE49-F238E27FC236}">
                <a16:creationId xmlns:a16="http://schemas.microsoft.com/office/drawing/2014/main" id="{CA1C668B-95F6-4525-80F3-BC44205C496C}"/>
              </a:ext>
            </a:extLst>
          </p:cNvPr>
          <p:cNvSpPr/>
          <p:nvPr/>
        </p:nvSpPr>
        <p:spPr>
          <a:xfrm>
            <a:off x="8122339" y="1566092"/>
            <a:ext cx="897513" cy="187215"/>
          </a:xfrm>
          <a:prstGeom prst="bevel">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6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Instructor Solution</a:t>
            </a:r>
          </a:p>
        </p:txBody>
      </p:sp>
      <p:sp>
        <p:nvSpPr>
          <p:cNvPr id="561" name="Cylinder 560">
            <a:extLst>
              <a:ext uri="{FF2B5EF4-FFF2-40B4-BE49-F238E27FC236}">
                <a16:creationId xmlns:a16="http://schemas.microsoft.com/office/drawing/2014/main" id="{5E10389E-0FB7-4028-9A42-376A2289524D}"/>
              </a:ext>
            </a:extLst>
          </p:cNvPr>
          <p:cNvSpPr/>
          <p:nvPr/>
        </p:nvSpPr>
        <p:spPr>
          <a:xfrm>
            <a:off x="6535264" y="1700279"/>
            <a:ext cx="65361" cy="720917"/>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62" name="Rectangle: Beveled 561">
            <a:extLst>
              <a:ext uri="{FF2B5EF4-FFF2-40B4-BE49-F238E27FC236}">
                <a16:creationId xmlns:a16="http://schemas.microsoft.com/office/drawing/2014/main" id="{80009CDC-6226-4F91-A3EC-6FD027A33D1B}"/>
              </a:ext>
            </a:extLst>
          </p:cNvPr>
          <p:cNvSpPr/>
          <p:nvPr/>
        </p:nvSpPr>
        <p:spPr>
          <a:xfrm>
            <a:off x="6131721" y="1534782"/>
            <a:ext cx="897513" cy="187215"/>
          </a:xfrm>
          <a:prstGeom prst="bevel">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6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Student Solution</a:t>
            </a:r>
          </a:p>
        </p:txBody>
      </p:sp>
      <mc:AlternateContent xmlns:mc="http://schemas.openxmlformats.org/markup-compatibility/2006">
        <mc:Choice xmlns:am3d="http://schemas.microsoft.com/office/drawing/2017/model3d" Requires="am3d">
          <p:graphicFrame>
            <p:nvGraphicFramePr>
              <p:cNvPr id="563" name="3D Model 562" descr="Cube">
                <a:extLst>
                  <a:ext uri="{FF2B5EF4-FFF2-40B4-BE49-F238E27FC236}">
                    <a16:creationId xmlns:a16="http://schemas.microsoft.com/office/drawing/2014/main" id="{95EED3B2-809E-4917-9AC7-C681652E1598}"/>
                  </a:ext>
                </a:extLst>
              </p:cNvPr>
              <p:cNvGraphicFramePr>
                <a:graphicFrameLocks noChangeAspect="1"/>
              </p:cNvGraphicFramePr>
              <p:nvPr/>
            </p:nvGraphicFramePr>
            <p:xfrm>
              <a:off x="6435949" y="2290361"/>
              <a:ext cx="285214" cy="336733"/>
            </p:xfrm>
            <a:graphic>
              <a:graphicData uri="http://schemas.microsoft.com/office/drawing/2017/model3d">
                <am3d:model3d r:embed="rId5">
                  <am3d:spPr>
                    <a:xfrm>
                      <a:off x="0" y="0"/>
                      <a:ext cx="285214" cy="336733"/>
                    </a:xfrm>
                    <a:prstGeom prst="rect">
                      <a:avLst/>
                    </a:prstGeom>
                    <a:noFill/>
                  </am3d:spPr>
                  <am3d:camera>
                    <am3d:pos x="0" y="0" z="80430719"/>
                    <am3d:up dx="0" dy="36000000" dz="0"/>
                    <am3d:lookAt x="0" y="0" z="0"/>
                    <am3d:perspective fov="2700000"/>
                  </am3d:camera>
                  <am3d:trans>
                    <am3d:meterPerModelUnit n="6538783" d="1000000"/>
                    <am3d:preTrans dx="-1522430" dy="-17645326" dz="345286"/>
                    <am3d:scale>
                      <am3d:sx n="1000000" d="1000000"/>
                      <am3d:sy n="1000000" d="1000000"/>
                      <am3d:sz n="1000000" d="1000000"/>
                    </am3d:scale>
                    <am3d:rot ax="1862254" ay="-2524760" az="-1317767"/>
                    <am3d:postTrans dx="0" dy="0" dz="0"/>
                  </am3d:trans>
                  <am3d:raster rName="Office3DRenderer" rVer="16.0.8326">
                    <am3d:blip r:embed="rId40"/>
                  </am3d:raster>
                  <am3d:objViewport viewportSz="343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3" name="3D Model 562" descr="Cube">
                <a:extLst>
                  <a:ext uri="{FF2B5EF4-FFF2-40B4-BE49-F238E27FC236}">
                    <a16:creationId xmlns:a16="http://schemas.microsoft.com/office/drawing/2014/main" id="{95EED3B2-809E-4917-9AC7-C681652E1598}"/>
                  </a:ext>
                </a:extLst>
              </p:cNvPr>
              <p:cNvPicPr>
                <a:picLocks noGrp="1" noRot="1" noChangeAspect="1" noMove="1" noResize="1" noEditPoints="1" noAdjustHandles="1" noChangeArrowheads="1" noChangeShapeType="1" noCrop="1"/>
              </p:cNvPicPr>
              <p:nvPr/>
            </p:nvPicPr>
            <p:blipFill>
              <a:blip r:embed="rId40"/>
              <a:stretch>
                <a:fillRect/>
              </a:stretch>
            </p:blipFill>
            <p:spPr>
              <a:xfrm>
                <a:off x="6435949" y="2290361"/>
                <a:ext cx="285214" cy="336733"/>
              </a:xfrm>
              <a:prstGeom prst="rect">
                <a:avLst/>
              </a:prstGeom>
              <a:noFill/>
            </p:spPr>
          </p:pic>
        </mc:Fallback>
      </mc:AlternateContent>
      <p:pic>
        <p:nvPicPr>
          <p:cNvPr id="564" name="Picture 12" descr="Robotic Arm Industrial Robot, PNG, 550x550px, Robotic Arm, Area, Arm,  Automation, Drawing Download Free">
            <a:extLst>
              <a:ext uri="{FF2B5EF4-FFF2-40B4-BE49-F238E27FC236}">
                <a16:creationId xmlns:a16="http://schemas.microsoft.com/office/drawing/2014/main" id="{AE0D1EB5-5ACF-43E0-9574-0B34180A8720}"/>
              </a:ext>
            </a:extLst>
          </p:cNvPr>
          <p:cNvPicPr>
            <a:picLocks noChangeAspect="1" noChangeArrowheads="1"/>
          </p:cNvPicPr>
          <p:nvPr/>
        </p:nvPicPr>
        <p:blipFill rotWithShape="1">
          <a:blip r:embed="rId41" cstate="print">
            <a:extLst>
              <a:ext uri="{BEBA8EAE-BF5A-486C-A8C5-ECC9F3942E4B}">
                <a14:imgProps xmlns:a14="http://schemas.microsoft.com/office/drawing/2010/main">
                  <a14:imgLayer r:embed="rId42">
                    <a14:imgEffect>
                      <a14:backgroundRemoval t="10000" b="90000" l="10000" r="90000"/>
                    </a14:imgEffect>
                  </a14:imgLayer>
                </a14:imgProps>
              </a:ext>
              <a:ext uri="{28A0092B-C50C-407E-A947-70E740481C1C}">
                <a14:useLocalDpi xmlns:a14="http://schemas.microsoft.com/office/drawing/2010/main" val="0"/>
              </a:ext>
            </a:extLst>
          </a:blip>
          <a:srcRect l="22431" r="26284"/>
          <a:stretch/>
        </p:blipFill>
        <p:spPr bwMode="auto">
          <a:xfrm>
            <a:off x="6881339" y="1583615"/>
            <a:ext cx="725486" cy="948836"/>
          </a:xfrm>
          <a:prstGeom prst="rect">
            <a:avLst/>
          </a:prstGeom>
          <a:noFill/>
          <a:extLst>
            <a:ext uri="{909E8E84-426E-40DD-AFC4-6F175D3DCCD1}">
              <a14:hiddenFill xmlns:a14="http://schemas.microsoft.com/office/drawing/2010/main">
                <a:solidFill>
                  <a:srgbClr val="FFFFFF"/>
                </a:solidFill>
              </a14:hiddenFill>
            </a:ext>
          </a:extLst>
        </p:spPr>
      </p:pic>
      <p:sp>
        <p:nvSpPr>
          <p:cNvPr id="565" name="TextBox 564">
            <a:extLst>
              <a:ext uri="{FF2B5EF4-FFF2-40B4-BE49-F238E27FC236}">
                <a16:creationId xmlns:a16="http://schemas.microsoft.com/office/drawing/2014/main" id="{74B06714-027F-4740-9171-261A09E9D3EB}"/>
              </a:ext>
            </a:extLst>
          </p:cNvPr>
          <p:cNvSpPr txBox="1"/>
          <p:nvPr/>
        </p:nvSpPr>
        <p:spPr>
          <a:xfrm>
            <a:off x="5852770" y="2851383"/>
            <a:ext cx="819455" cy="215444"/>
          </a:xfrm>
          <a:prstGeom prst="rect">
            <a:avLst/>
          </a:prstGeom>
          <a:solidFill>
            <a:srgbClr val="92D050"/>
          </a:solidFill>
        </p:spPr>
        <p:txBody>
          <a:bodyPr wrap="none" rtlCol="0">
            <a:spAutoFit/>
          </a:bodyPr>
          <a:lstStyle/>
          <a:p>
            <a:r>
              <a:rPr lang="en-IN" sz="800" dirty="0">
                <a:solidFill>
                  <a:prstClr val="black"/>
                </a:solidFill>
                <a:latin typeface="Times New Roman" panose="02020603050405020304" pitchFamily="18" charset="0"/>
                <a:cs typeface="Times New Roman" panose="02020603050405020304" pitchFamily="18" charset="0"/>
              </a:rPr>
              <a:t>Model Element</a:t>
            </a:r>
          </a:p>
        </p:txBody>
      </p:sp>
      <p:cxnSp>
        <p:nvCxnSpPr>
          <p:cNvPr id="566" name="Straight Arrow Connector 565">
            <a:extLst>
              <a:ext uri="{FF2B5EF4-FFF2-40B4-BE49-F238E27FC236}">
                <a16:creationId xmlns:a16="http://schemas.microsoft.com/office/drawing/2014/main" id="{7C2582C2-C68B-4903-BFE0-2EE23124165D}"/>
              </a:ext>
            </a:extLst>
          </p:cNvPr>
          <p:cNvCxnSpPr>
            <a:cxnSpLocks/>
          </p:cNvCxnSpPr>
          <p:nvPr/>
        </p:nvCxnSpPr>
        <p:spPr>
          <a:xfrm flipH="1" flipV="1">
            <a:off x="6248057" y="2465686"/>
            <a:ext cx="191321" cy="385764"/>
          </a:xfrm>
          <a:prstGeom prst="straightConnector1">
            <a:avLst/>
          </a:prstGeom>
          <a:noFill/>
          <a:ln w="12700" cap="flat" cmpd="sng" algn="ctr">
            <a:solidFill>
              <a:srgbClr val="92D050"/>
            </a:solidFill>
            <a:prstDash val="solid"/>
            <a:miter lim="800000"/>
            <a:tailEnd type="triangle"/>
          </a:ln>
          <a:effectLst/>
        </p:spPr>
      </p:cxnSp>
      <p:cxnSp>
        <p:nvCxnSpPr>
          <p:cNvPr id="567" name="Straight Arrow Connector 566">
            <a:extLst>
              <a:ext uri="{FF2B5EF4-FFF2-40B4-BE49-F238E27FC236}">
                <a16:creationId xmlns:a16="http://schemas.microsoft.com/office/drawing/2014/main" id="{04BC670A-006D-4B06-906B-8646D3495B29}"/>
              </a:ext>
            </a:extLst>
          </p:cNvPr>
          <p:cNvCxnSpPr>
            <a:cxnSpLocks/>
            <a:endCxn id="559" idx="3"/>
          </p:cNvCxnSpPr>
          <p:nvPr/>
        </p:nvCxnSpPr>
        <p:spPr>
          <a:xfrm flipV="1">
            <a:off x="6463840" y="2471415"/>
            <a:ext cx="1964513" cy="380036"/>
          </a:xfrm>
          <a:prstGeom prst="straightConnector1">
            <a:avLst/>
          </a:prstGeom>
          <a:noFill/>
          <a:ln w="12700" cap="flat" cmpd="sng" algn="ctr">
            <a:solidFill>
              <a:srgbClr val="92D050"/>
            </a:solidFill>
            <a:prstDash val="solid"/>
            <a:miter lim="800000"/>
            <a:tailEnd type="triangle"/>
          </a:ln>
          <a:effectLst/>
        </p:spPr>
      </p:cxnSp>
      <p:sp>
        <p:nvSpPr>
          <p:cNvPr id="568" name="Right Brace 567">
            <a:extLst>
              <a:ext uri="{FF2B5EF4-FFF2-40B4-BE49-F238E27FC236}">
                <a16:creationId xmlns:a16="http://schemas.microsoft.com/office/drawing/2014/main" id="{A9CD0693-2CF0-4C13-B75C-CA86F3BCA0A6}"/>
              </a:ext>
            </a:extLst>
          </p:cNvPr>
          <p:cNvSpPr/>
          <p:nvPr/>
        </p:nvSpPr>
        <p:spPr>
          <a:xfrm rot="14261723">
            <a:off x="6944223" y="3324543"/>
            <a:ext cx="214827" cy="338645"/>
          </a:xfrm>
          <a:prstGeom prst="rightBrace">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9" name="Right Bracket 568">
            <a:extLst>
              <a:ext uri="{FF2B5EF4-FFF2-40B4-BE49-F238E27FC236}">
                <a16:creationId xmlns:a16="http://schemas.microsoft.com/office/drawing/2014/main" id="{A050ABB0-385F-4170-98B1-85DF9B8BF6F6}"/>
              </a:ext>
            </a:extLst>
          </p:cNvPr>
          <p:cNvSpPr/>
          <p:nvPr/>
        </p:nvSpPr>
        <p:spPr>
          <a:xfrm rot="3445754">
            <a:off x="7068371" y="3435584"/>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0" name="Speech Bubble: Rectangle with Corners Rounded 569">
            <a:extLst>
              <a:ext uri="{FF2B5EF4-FFF2-40B4-BE49-F238E27FC236}">
                <a16:creationId xmlns:a16="http://schemas.microsoft.com/office/drawing/2014/main" id="{5BC5E96C-2BAF-4C68-85FF-56BE69AD8262}"/>
              </a:ext>
            </a:extLst>
          </p:cNvPr>
          <p:cNvSpPr/>
          <p:nvPr/>
        </p:nvSpPr>
        <p:spPr>
          <a:xfrm>
            <a:off x="6739026" y="2903997"/>
            <a:ext cx="864122" cy="432819"/>
          </a:xfrm>
          <a:prstGeom prst="wedgeRoundRectCallout">
            <a:avLst/>
          </a:prstGeom>
          <a:solidFill>
            <a:srgbClr val="92D050"/>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1" name="TextBox 570">
            <a:extLst>
              <a:ext uri="{FF2B5EF4-FFF2-40B4-BE49-F238E27FC236}">
                <a16:creationId xmlns:a16="http://schemas.microsoft.com/office/drawing/2014/main" id="{AFA07031-8E6F-407B-9887-69222E3DF4AC}"/>
              </a:ext>
            </a:extLst>
          </p:cNvPr>
          <p:cNvSpPr txBox="1"/>
          <p:nvPr/>
        </p:nvSpPr>
        <p:spPr>
          <a:xfrm>
            <a:off x="6715611" y="2896174"/>
            <a:ext cx="946021" cy="461665"/>
          </a:xfrm>
          <a:prstGeom prst="rect">
            <a:avLst/>
          </a:prstGeom>
          <a:no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Mapped instructor and student solution element</a:t>
            </a:r>
          </a:p>
        </p:txBody>
      </p:sp>
      <p:sp>
        <p:nvSpPr>
          <p:cNvPr id="572" name="Right Bracket 571">
            <a:extLst>
              <a:ext uri="{FF2B5EF4-FFF2-40B4-BE49-F238E27FC236}">
                <a16:creationId xmlns:a16="http://schemas.microsoft.com/office/drawing/2014/main" id="{89C5DA3C-C40C-47A6-9FB2-B1A70B4E7EFF}"/>
              </a:ext>
            </a:extLst>
          </p:cNvPr>
          <p:cNvSpPr/>
          <p:nvPr/>
        </p:nvSpPr>
        <p:spPr>
          <a:xfrm rot="3445754">
            <a:off x="6209588" y="3916725"/>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3" name="Right Bracket 572">
            <a:extLst>
              <a:ext uri="{FF2B5EF4-FFF2-40B4-BE49-F238E27FC236}">
                <a16:creationId xmlns:a16="http://schemas.microsoft.com/office/drawing/2014/main" id="{DBD1F3F7-7284-4B67-9134-E09E0400B959}"/>
              </a:ext>
            </a:extLst>
          </p:cNvPr>
          <p:cNvSpPr/>
          <p:nvPr/>
        </p:nvSpPr>
        <p:spPr>
          <a:xfrm rot="14477068">
            <a:off x="6186526" y="3879913"/>
            <a:ext cx="122123" cy="325712"/>
          </a:xfrm>
          <a:prstGeom prst="rightBracke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574" name="3D Model 573" descr="Red Straight arrow">
                <a:extLst>
                  <a:ext uri="{FF2B5EF4-FFF2-40B4-BE49-F238E27FC236}">
                    <a16:creationId xmlns:a16="http://schemas.microsoft.com/office/drawing/2014/main" id="{DE2F3D35-BBE6-4232-99D0-B36BBEEA08EA}"/>
                  </a:ext>
                </a:extLst>
              </p:cNvPr>
              <p:cNvGraphicFramePr>
                <a:graphicFrameLocks noChangeAspect="1"/>
              </p:cNvGraphicFramePr>
              <p:nvPr/>
            </p:nvGraphicFramePr>
            <p:xfrm>
              <a:off x="8406936" y="4453111"/>
              <a:ext cx="478503" cy="135662"/>
            </p:xfrm>
            <a:graphic>
              <a:graphicData uri="http://schemas.microsoft.com/office/drawing/2017/model3d">
                <am3d:model3d r:embed="rId43">
                  <am3d:spPr>
                    <a:xfrm>
                      <a:off x="0" y="0"/>
                      <a:ext cx="478503" cy="135662"/>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169113" ay="168695" az="-8303"/>
                    <am3d:postTrans dx="0" dy="0" dz="0"/>
                  </am3d:trans>
                  <am3d:raster rName="Office3DRenderer" rVer="16.0.8326">
                    <am3d:blip r:embed="rId44"/>
                  </am3d:raster>
                  <am3d:objViewport viewportSz="4780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4" name="3D Model 573" descr="Red Straight arrow">
                <a:extLst>
                  <a:ext uri="{FF2B5EF4-FFF2-40B4-BE49-F238E27FC236}">
                    <a16:creationId xmlns:a16="http://schemas.microsoft.com/office/drawing/2014/main" id="{DE2F3D35-BBE6-4232-99D0-B36BBEEA08EA}"/>
                  </a:ext>
                </a:extLst>
              </p:cNvPr>
              <p:cNvPicPr>
                <a:picLocks noGrp="1" noRot="1" noChangeAspect="1" noMove="1" noResize="1" noEditPoints="1" noAdjustHandles="1" noChangeArrowheads="1" noChangeShapeType="1" noCrop="1"/>
              </p:cNvPicPr>
              <p:nvPr/>
            </p:nvPicPr>
            <p:blipFill>
              <a:blip r:embed="rId44"/>
              <a:stretch>
                <a:fillRect/>
              </a:stretch>
            </p:blipFill>
            <p:spPr>
              <a:xfrm>
                <a:off x="8406936" y="4453111"/>
                <a:ext cx="478503" cy="135662"/>
              </a:xfrm>
              <a:prstGeom prst="rect">
                <a:avLst/>
              </a:prstGeom>
            </p:spPr>
          </p:pic>
        </mc:Fallback>
      </mc:AlternateContent>
      <p:pic>
        <p:nvPicPr>
          <p:cNvPr id="575" name="Picture 2" descr="Guido | World of Cars Wiki | Fandom">
            <a:extLst>
              <a:ext uri="{FF2B5EF4-FFF2-40B4-BE49-F238E27FC236}">
                <a16:creationId xmlns:a16="http://schemas.microsoft.com/office/drawing/2014/main" id="{B27C4CE7-A75E-4D00-BBEA-58DB274D7CA1}"/>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078556" y="4350897"/>
            <a:ext cx="346096" cy="323701"/>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6" descr="Premium Vector | Crate boxes on wooded pallet">
            <a:extLst>
              <a:ext uri="{FF2B5EF4-FFF2-40B4-BE49-F238E27FC236}">
                <a16:creationId xmlns:a16="http://schemas.microsoft.com/office/drawing/2014/main" id="{F29F4627-6CAD-4BB4-9B31-9C06A8BEDDA4}"/>
              </a:ext>
            </a:extLst>
          </p:cNvPr>
          <p:cNvPicPr>
            <a:picLocks noChangeAspect="1" noChangeArrowheads="1"/>
          </p:cNvPicPr>
          <p:nvPr/>
        </p:nvPicPr>
        <p:blipFill>
          <a:blip r:embed="rId46" cstate="print">
            <a:extLst>
              <a:ext uri="{BEBA8EAE-BF5A-486C-A8C5-ECC9F3942E4B}">
                <a14:imgProps xmlns:a14="http://schemas.microsoft.com/office/drawing/2010/main">
                  <a14:imgLayer r:embed="rId47">
                    <a14:imgEffect>
                      <a14:backgroundRemoval t="9605" b="92655" l="5112" r="92652">
                        <a14:foregroundMark x1="10383" y1="12994" x2="9105" y2="29661"/>
                        <a14:foregroundMark x1="9105" y1="29661" x2="10224" y2="44068"/>
                        <a14:foregroundMark x1="10224" y1="44068" x2="10064" y2="45763"/>
                        <a14:foregroundMark x1="5431" y1="13277" x2="6550" y2="39831"/>
                        <a14:foregroundMark x1="84345" y1="9322" x2="92173" y2="14972"/>
                        <a14:foregroundMark x1="92173" y1="14972" x2="92652" y2="45198"/>
                        <a14:foregroundMark x1="5431" y1="51695" x2="5112" y2="57627"/>
                        <a14:foregroundMark x1="5591" y1="87288" x2="5591" y2="89266"/>
                        <a14:foregroundMark x1="19169" y1="88701" x2="19169" y2="90960"/>
                        <a14:foregroundMark x1="32428" y1="87571" x2="32748" y2="91243"/>
                        <a14:foregroundMark x1="92173" y1="92373" x2="90096" y2="92655"/>
                        <a14:foregroundMark x1="78115" y1="92373" x2="75719" y2="92373"/>
                      </a14:backgroundRemoval>
                    </a14:imgEffect>
                  </a14:imgLayer>
                </a14:imgProps>
              </a:ext>
              <a:ext uri="{28A0092B-C50C-407E-A947-70E740481C1C}">
                <a14:useLocalDpi xmlns:a14="http://schemas.microsoft.com/office/drawing/2010/main" val="0"/>
              </a:ext>
            </a:extLst>
          </a:blip>
          <a:srcRect/>
          <a:stretch>
            <a:fillRect/>
          </a:stretch>
        </p:blipFill>
        <p:spPr bwMode="auto">
          <a:xfrm>
            <a:off x="9335015" y="3761325"/>
            <a:ext cx="1385023" cy="783224"/>
          </a:xfrm>
          <a:prstGeom prst="rect">
            <a:avLst/>
          </a:prstGeom>
          <a:noFill/>
          <a:extLst>
            <a:ext uri="{909E8E84-426E-40DD-AFC4-6F175D3DCCD1}">
              <a14:hiddenFill xmlns:a14="http://schemas.microsoft.com/office/drawing/2010/main">
                <a:solidFill>
                  <a:srgbClr val="FFFFFF"/>
                </a:solidFill>
              </a14:hiddenFill>
            </a:ext>
          </a:extLst>
        </p:spPr>
      </p:pic>
      <p:sp>
        <p:nvSpPr>
          <p:cNvPr id="577" name="TextBox 576">
            <a:extLst>
              <a:ext uri="{FF2B5EF4-FFF2-40B4-BE49-F238E27FC236}">
                <a16:creationId xmlns:a16="http://schemas.microsoft.com/office/drawing/2014/main" id="{7CF76BDB-DC04-47E7-9CE6-16778BD7CA14}"/>
              </a:ext>
            </a:extLst>
          </p:cNvPr>
          <p:cNvSpPr txBox="1"/>
          <p:nvPr/>
        </p:nvSpPr>
        <p:spPr>
          <a:xfrm>
            <a:off x="8986899" y="4529798"/>
            <a:ext cx="2161500"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3. Detect global mistakes beyond element pairs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78" name="Picture 8" descr="Stacked Graphic Art Print on Canvas Despicable Me | Minions wallpaper, Cute  minions wallpaper, Minions">
            <a:extLst>
              <a:ext uri="{FF2B5EF4-FFF2-40B4-BE49-F238E27FC236}">
                <a16:creationId xmlns:a16="http://schemas.microsoft.com/office/drawing/2014/main" id="{2A565458-4CF4-487C-B467-59AC1EE16E71}"/>
              </a:ext>
            </a:extLst>
          </p:cNvPr>
          <p:cNvPicPr>
            <a:picLocks noChangeAspect="1" noChangeArrowheads="1"/>
          </p:cNvPicPr>
          <p:nvPr/>
        </p:nvPicPr>
        <p:blipFill>
          <a:blip r:embed="rId48" cstate="print">
            <a:extLst>
              <a:ext uri="{BEBA8EAE-BF5A-486C-A8C5-ECC9F3942E4B}">
                <a14:imgProps xmlns:a14="http://schemas.microsoft.com/office/drawing/2010/main">
                  <a14:imgLayer r:embed="rId49">
                    <a14:imgEffect>
                      <a14:backgroundRemoval t="5400" b="94600" l="9605" r="89831">
                        <a14:foregroundMark x1="28249" y1="10000" x2="42938" y2="10000"/>
                        <a14:foregroundMark x1="42938" y1="10000" x2="50000" y2="7400"/>
                        <a14:foregroundMark x1="26271" y1="6000" x2="31356" y2="6400"/>
                        <a14:foregroundMark x1="49718" y1="6400" x2="53107" y2="5400"/>
                        <a14:foregroundMark x1="43503" y1="71600" x2="40678" y2="74600"/>
                        <a14:foregroundMark x1="50000" y1="89200" x2="47740" y2="93000"/>
                        <a14:foregroundMark x1="53390" y1="89800" x2="54237" y2="92800"/>
                        <a14:foregroundMark x1="53390" y1="94600" x2="82768" y2="91600"/>
                        <a14:foregroundMark x1="28249" y1="6600" x2="23446" y2="13000"/>
                        <a14:foregroundMark x1="27966" y1="7000" x2="20339" y2="11600"/>
                      </a14:backgroundRemoval>
                    </a14:imgEffect>
                  </a14:imgLayer>
                </a14:imgProps>
              </a:ext>
              <a:ext uri="{28A0092B-C50C-407E-A947-70E740481C1C}">
                <a14:useLocalDpi xmlns:a14="http://schemas.microsoft.com/office/drawing/2010/main" val="0"/>
              </a:ext>
            </a:extLst>
          </a:blip>
          <a:srcRect/>
          <a:stretch>
            <a:fillRect/>
          </a:stretch>
        </p:blipFill>
        <p:spPr bwMode="auto">
          <a:xfrm>
            <a:off x="8882211" y="3631733"/>
            <a:ext cx="632793" cy="893775"/>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10" descr="Minions PNG">
            <a:extLst>
              <a:ext uri="{FF2B5EF4-FFF2-40B4-BE49-F238E27FC236}">
                <a16:creationId xmlns:a16="http://schemas.microsoft.com/office/drawing/2014/main" id="{FC724B72-2D4C-4787-A715-45A7CFCD4EB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9858581" y="3797398"/>
            <a:ext cx="422664" cy="385946"/>
          </a:xfrm>
          <a:prstGeom prst="rect">
            <a:avLst/>
          </a:prstGeom>
          <a:noFill/>
          <a:extLst>
            <a:ext uri="{909E8E84-426E-40DD-AFC4-6F175D3DCCD1}">
              <a14:hiddenFill xmlns:a14="http://schemas.microsoft.com/office/drawing/2010/main">
                <a:solidFill>
                  <a:srgbClr val="FFFFFF"/>
                </a:solidFill>
              </a14:hiddenFill>
            </a:ext>
          </a:extLst>
        </p:spPr>
      </p:pic>
      <p:sp>
        <p:nvSpPr>
          <p:cNvPr id="580" name="TextBox 579">
            <a:extLst>
              <a:ext uri="{FF2B5EF4-FFF2-40B4-BE49-F238E27FC236}">
                <a16:creationId xmlns:a16="http://schemas.microsoft.com/office/drawing/2014/main" id="{4E010894-8437-4053-8FF9-7B487497D141}"/>
              </a:ext>
            </a:extLst>
          </p:cNvPr>
          <p:cNvSpPr txBox="1"/>
          <p:nvPr/>
        </p:nvSpPr>
        <p:spPr>
          <a:xfrm>
            <a:off x="9469427" y="3454894"/>
            <a:ext cx="1116198" cy="338554"/>
          </a:xfrm>
          <a:prstGeom prst="rect">
            <a:avLst/>
          </a:prstGeom>
          <a:solidFill>
            <a:srgbClr val="92D050"/>
          </a:solid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Mapped + Un-Mapped Elements</a:t>
            </a:r>
          </a:p>
        </p:txBody>
      </p:sp>
      <p:cxnSp>
        <p:nvCxnSpPr>
          <p:cNvPr id="581" name="Straight Arrow Connector 580">
            <a:extLst>
              <a:ext uri="{FF2B5EF4-FFF2-40B4-BE49-F238E27FC236}">
                <a16:creationId xmlns:a16="http://schemas.microsoft.com/office/drawing/2014/main" id="{CDD1D3ED-EAF0-4B54-93E9-77A7ABE7FAA0}"/>
              </a:ext>
            </a:extLst>
          </p:cNvPr>
          <p:cNvCxnSpPr>
            <a:cxnSpLocks/>
          </p:cNvCxnSpPr>
          <p:nvPr/>
        </p:nvCxnSpPr>
        <p:spPr>
          <a:xfrm flipH="1">
            <a:off x="9671703" y="3791023"/>
            <a:ext cx="85164" cy="168137"/>
          </a:xfrm>
          <a:prstGeom prst="straightConnector1">
            <a:avLst/>
          </a:prstGeom>
          <a:noFill/>
          <a:ln w="12700" cap="flat" cmpd="sng" algn="ctr">
            <a:solidFill>
              <a:srgbClr val="92D050"/>
            </a:solidFill>
            <a:prstDash val="solid"/>
            <a:miter lim="800000"/>
            <a:tailEnd type="triangle"/>
          </a:ln>
          <a:effectLst/>
        </p:spPr>
      </p:cxnSp>
      <p:cxnSp>
        <p:nvCxnSpPr>
          <p:cNvPr id="582" name="Straight Arrow Connector 581">
            <a:extLst>
              <a:ext uri="{FF2B5EF4-FFF2-40B4-BE49-F238E27FC236}">
                <a16:creationId xmlns:a16="http://schemas.microsoft.com/office/drawing/2014/main" id="{B3139668-B675-43D6-B12F-72848389971D}"/>
              </a:ext>
            </a:extLst>
          </p:cNvPr>
          <p:cNvCxnSpPr>
            <a:cxnSpLocks/>
          </p:cNvCxnSpPr>
          <p:nvPr/>
        </p:nvCxnSpPr>
        <p:spPr>
          <a:xfrm>
            <a:off x="10301268" y="3784383"/>
            <a:ext cx="80261" cy="165746"/>
          </a:xfrm>
          <a:prstGeom prst="straightConnector1">
            <a:avLst/>
          </a:prstGeom>
          <a:noFill/>
          <a:ln w="12700" cap="flat" cmpd="sng" algn="ctr">
            <a:solidFill>
              <a:srgbClr val="92D050"/>
            </a:solidFill>
            <a:prstDash val="solid"/>
            <a:miter lim="800000"/>
            <a:tailEnd type="triangle"/>
          </a:ln>
          <a:effectLst/>
        </p:spPr>
      </p:cxnSp>
      <p:pic>
        <p:nvPicPr>
          <p:cNvPr id="583" name="Picture 8" descr="Minions PNG">
            <a:extLst>
              <a:ext uri="{FF2B5EF4-FFF2-40B4-BE49-F238E27FC236}">
                <a16:creationId xmlns:a16="http://schemas.microsoft.com/office/drawing/2014/main" id="{D0838904-2B82-4671-A4B6-2B75CB4CDCCC}"/>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rot="10800000" flipV="1">
            <a:off x="9185742" y="2623528"/>
            <a:ext cx="313410" cy="388628"/>
          </a:xfrm>
          <a:prstGeom prst="rect">
            <a:avLst/>
          </a:prstGeom>
          <a:noFill/>
          <a:extLst>
            <a:ext uri="{909E8E84-426E-40DD-AFC4-6F175D3DCCD1}">
              <a14:hiddenFill xmlns:a14="http://schemas.microsoft.com/office/drawing/2010/main">
                <a:solidFill>
                  <a:srgbClr val="FFFFFF"/>
                </a:solidFill>
              </a14:hiddenFill>
            </a:ext>
          </a:extLst>
        </p:spPr>
      </p:pic>
      <p:sp>
        <p:nvSpPr>
          <p:cNvPr id="584" name="TextBox 583">
            <a:extLst>
              <a:ext uri="{FF2B5EF4-FFF2-40B4-BE49-F238E27FC236}">
                <a16:creationId xmlns:a16="http://schemas.microsoft.com/office/drawing/2014/main" id="{563C2BEF-6567-4F66-A69F-BF0DDAFE2E16}"/>
              </a:ext>
            </a:extLst>
          </p:cNvPr>
          <p:cNvSpPr txBox="1"/>
          <p:nvPr/>
        </p:nvSpPr>
        <p:spPr>
          <a:xfrm>
            <a:off x="9477089" y="3197882"/>
            <a:ext cx="2018862" cy="215444"/>
          </a:xfrm>
          <a:prstGeom prst="rect">
            <a:avLst/>
          </a:prstGeom>
          <a:solidFill>
            <a:srgbClr val="4472C4"/>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4. Detect mistakes in un-mapped elements</a:t>
            </a:r>
            <a:endParaRPr kumimoji="0" lang="en-IN" sz="9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85" name="TextBox 584">
            <a:extLst>
              <a:ext uri="{FF2B5EF4-FFF2-40B4-BE49-F238E27FC236}">
                <a16:creationId xmlns:a16="http://schemas.microsoft.com/office/drawing/2014/main" id="{8DEC8543-23C2-44E7-B62B-EEA495A9A24E}"/>
              </a:ext>
            </a:extLst>
          </p:cNvPr>
          <p:cNvSpPr txBox="1"/>
          <p:nvPr/>
        </p:nvSpPr>
        <p:spPr>
          <a:xfrm>
            <a:off x="9293280" y="2044085"/>
            <a:ext cx="1219701" cy="215444"/>
          </a:xfrm>
          <a:prstGeom prst="rect">
            <a:avLst/>
          </a:prstGeom>
          <a:solidFill>
            <a:srgbClr val="92D050"/>
          </a:solidFill>
        </p:spPr>
        <p:txBody>
          <a:bodyPr wrap="square" rtlCol="0">
            <a:spAutoFit/>
          </a:bodyPr>
          <a:lstStyle/>
          <a:p>
            <a:r>
              <a:rPr lang="en-IN" sz="800" dirty="0">
                <a:solidFill>
                  <a:prstClr val="black"/>
                </a:solidFill>
                <a:latin typeface="Times New Roman" panose="02020603050405020304" pitchFamily="18" charset="0"/>
                <a:cs typeface="Times New Roman" panose="02020603050405020304" pitchFamily="18" charset="0"/>
              </a:rPr>
              <a:t>Un-Mapped Elements</a:t>
            </a:r>
          </a:p>
        </p:txBody>
      </p:sp>
      <p:cxnSp>
        <p:nvCxnSpPr>
          <p:cNvPr id="586" name="Straight Arrow Connector 585">
            <a:extLst>
              <a:ext uri="{FF2B5EF4-FFF2-40B4-BE49-F238E27FC236}">
                <a16:creationId xmlns:a16="http://schemas.microsoft.com/office/drawing/2014/main" id="{0E9539D3-F387-4282-A64B-EC02386F990F}"/>
              </a:ext>
            </a:extLst>
          </p:cNvPr>
          <p:cNvCxnSpPr>
            <a:cxnSpLocks/>
          </p:cNvCxnSpPr>
          <p:nvPr/>
        </p:nvCxnSpPr>
        <p:spPr>
          <a:xfrm>
            <a:off x="9361459" y="2202548"/>
            <a:ext cx="419951" cy="632192"/>
          </a:xfrm>
          <a:prstGeom prst="straightConnector1">
            <a:avLst/>
          </a:prstGeom>
          <a:noFill/>
          <a:ln w="12700" cap="flat" cmpd="sng" algn="ctr">
            <a:solidFill>
              <a:srgbClr val="92D050"/>
            </a:solidFill>
            <a:prstDash val="solid"/>
            <a:miter lim="800000"/>
            <a:tailEnd type="triangle"/>
          </a:ln>
          <a:effectLst/>
        </p:spPr>
      </p:cxnSp>
      <p:pic>
        <p:nvPicPr>
          <p:cNvPr id="587" name="Picture 6" descr="Factory, Machine, Cartoon, Conveyor System, Conveyor Belt, Industry,  Machine Factory, Machine Tool transparent background PNG clipart | HiClipart">
            <a:extLst>
              <a:ext uri="{FF2B5EF4-FFF2-40B4-BE49-F238E27FC236}">
                <a16:creationId xmlns:a16="http://schemas.microsoft.com/office/drawing/2014/main" id="{1150B07A-6908-4289-9D5E-67E5770EF446}"/>
              </a:ext>
            </a:extLst>
          </p:cNvPr>
          <p:cNvPicPr>
            <a:picLocks noChangeAspect="1" noChangeArrowheads="1"/>
          </p:cNvPicPr>
          <p:nvPr/>
        </p:nvPicPr>
        <p:blipFill>
          <a:blip r:embed="rId51" cstate="print">
            <a:extLst>
              <a:ext uri="{BEBA8EAE-BF5A-486C-A8C5-ECC9F3942E4B}">
                <a14:imgProps xmlns:a14="http://schemas.microsoft.com/office/drawing/2010/main">
                  <a14:imgLayer r:embed="rId52">
                    <a14:imgEffect>
                      <a14:backgroundRemoval t="8611" b="99609" l="4000" r="97000">
                        <a14:foregroundMark x1="52375" y1="27593" x2="42125" y2="44031"/>
                        <a14:foregroundMark x1="40250" y1="46380" x2="21500" y2="66341"/>
                        <a14:foregroundMark x1="21500" y1="66341" x2="21375" y2="66536"/>
                        <a14:foregroundMark x1="47500" y1="27593" x2="53500" y2="26614"/>
                        <a14:foregroundMark x1="51000" y1="15068" x2="45375" y2="19765"/>
                        <a14:foregroundMark x1="45375" y1="19765" x2="47250" y2="33268"/>
                        <a14:foregroundMark x1="47250" y1="33268" x2="48875" y2="35225"/>
                        <a14:foregroundMark x1="43125" y1="23288" x2="38000" y2="29159"/>
                        <a14:foregroundMark x1="38000" y1="29159" x2="36625" y2="34779"/>
                        <a14:foregroundMark x1="39375" y1="48728" x2="60375" y2="37182"/>
                        <a14:foregroundMark x1="60375" y1="37182" x2="60375" y2="37182"/>
                        <a14:foregroundMark x1="88375" y1="16830" x2="84625" y2="8611"/>
                        <a14:foregroundMark x1="84625" y1="8611" x2="82750" y2="8806"/>
                        <a14:foregroundMark x1="81500" y1="9785" x2="81000" y2="11937"/>
                        <a14:foregroundMark x1="79375" y1="16047" x2="75625" y2="25832"/>
                        <a14:foregroundMark x1="75625" y1="25832" x2="74750" y2="46575"/>
                        <a14:foregroundMark x1="74750" y1="46575" x2="68875" y2="43836"/>
                        <a14:foregroundMark x1="93000" y1="17025" x2="94125" y2="31703"/>
                        <a14:foregroundMark x1="41000" y1="63209" x2="41750" y2="79061"/>
                        <a14:foregroundMark x1="20750" y1="84540" x2="20250" y2="99609"/>
                        <a14:foregroundMark x1="23000" y1="81018" x2="23750" y2="80431"/>
                        <a14:foregroundMark x1="23750" y1="80431" x2="24000" y2="80039"/>
                        <a14:foregroundMark x1="59250" y1="28376" x2="61500" y2="31507"/>
                        <a14:foregroundMark x1="60250" y1="29941" x2="59375" y2="46771"/>
                        <a14:foregroundMark x1="45125" y1="35616" x2="41625" y2="32485"/>
                        <a14:foregroundMark x1="63500" y1="24070" x2="62375" y2="28571"/>
                        <a14:foregroundMark x1="55776" y1="19675" x2="55565" y2="19535"/>
                        <a14:foregroundMark x1="62125" y1="23875" x2="60076" y2="22519"/>
                        <a14:foregroundMark x1="50250" y1="15460" x2="50250" y2="15460"/>
                        <a14:foregroundMark x1="50250" y1="15460" x2="45940" y2="18444"/>
                        <a14:foregroundMark x1="43389" y1="20441" x2="41250" y2="23288"/>
                        <a14:foregroundMark x1="41000" y1="23679" x2="41000" y2="23679"/>
                        <a14:foregroundMark x1="37125" y1="26027" x2="38176" y2="25053"/>
                        <a14:foregroundMark x1="60204" y1="22289" x2="61625" y2="23288"/>
                        <a14:foregroundMark x1="50101" y1="15187" x2="52484" y2="16862"/>
                        <a14:foregroundMark x1="62885" y1="23147" x2="63375" y2="23092"/>
                        <a14:foregroundMark x1="61625" y1="23288" x2="62377" y2="23204"/>
                        <a14:foregroundMark x1="63625" y1="23483" x2="62679" y2="22495"/>
                        <a14:foregroundMark x1="93250" y1="19178" x2="87625" y2="19765"/>
                        <a14:foregroundMark x1="92375" y1="17808" x2="88500" y2="23092"/>
                        <a14:foregroundMark x1="76250" y1="33268" x2="76250" y2="49119"/>
                        <a14:foregroundMark x1="51000" y1="14481" x2="37500" y2="25245"/>
                        <a14:foregroundMark x1="43875" y1="20352" x2="47250" y2="18200"/>
                        <a14:foregroundMark x1="47750" y1="17613" x2="50750" y2="13699"/>
                        <a14:foregroundMark x1="51250" y1="13699" x2="59625" y2="22505"/>
                        <a14:foregroundMark x1="63250" y1="24266" x2="52250" y2="14090"/>
                        <a14:foregroundMark x1="52250" y1="14090" x2="52250" y2="14090"/>
                        <a14:foregroundMark x1="52250" y1="14090" x2="52250" y2="14090"/>
                        <a14:foregroundMark x1="9554" y1="79452" x2="10000" y2="84344"/>
                        <a14:foregroundMark x1="9250" y1="76125" x2="9554" y2="79452"/>
                        <a14:foregroundMark x1="44500" y1="18200" x2="47750" y2="16438"/>
                        <a14:foregroundMark x1="48000" y1="16047" x2="48875" y2="14677"/>
                        <a14:foregroundMark x1="49000" y1="14677" x2="51125" y2="13112"/>
                        <a14:foregroundMark x1="51875" y1="13112" x2="36875" y2="26027"/>
                        <a14:foregroundMark x1="52875" y1="13699" x2="62250" y2="22309"/>
                        <a14:foregroundMark x1="63750" y1="24853" x2="51875" y2="12329"/>
                        <a14:backgroundMark x1="92000" y1="42270" x2="90125" y2="51859"/>
                        <a14:backgroundMark x1="90125" y1="51859" x2="87375" y2="57534"/>
                        <a14:backgroundMark x1="87875" y1="41879" x2="80500" y2="67319"/>
                        <a14:backgroundMark x1="80500" y1="67319" x2="88500" y2="65558"/>
                        <a14:backgroundMark x1="88500" y1="65558" x2="90625" y2="62427"/>
                        <a14:backgroundMark x1="97625" y1="54403" x2="91250" y2="68689"/>
                        <a14:backgroundMark x1="91375" y1="67123" x2="94250" y2="51468"/>
                        <a14:backgroundMark x1="94375" y1="50489" x2="84750" y2="56360"/>
                        <a14:backgroundMark x1="84750" y1="56360" x2="88625" y2="46380"/>
                        <a14:backgroundMark x1="88625" y1="46380" x2="87750" y2="50685"/>
                        <a14:backgroundMark x1="87875" y1="47945" x2="86875" y2="57534"/>
                        <a14:backgroundMark x1="86875" y1="57534" x2="84500" y2="54207"/>
                        <a14:backgroundMark x1="92125" y1="48337" x2="87375" y2="59883"/>
                        <a14:backgroundMark x1="87375" y1="59883" x2="94500" y2="56556"/>
                        <a14:backgroundMark x1="94500" y1="56556" x2="93125" y2="45401"/>
                        <a14:backgroundMark x1="93125" y1="45401" x2="87875" y2="52838"/>
                        <a14:backgroundMark x1="87875" y1="52838" x2="88750" y2="54207"/>
                        <a14:backgroundMark x1="89000" y1="53816" x2="89375" y2="48532"/>
                        <a14:backgroundMark x1="23250" y1="28767" x2="6500" y2="44618"/>
                        <a14:backgroundMark x1="26125" y1="27397" x2="23625" y2="46967"/>
                        <a14:backgroundMark x1="31250" y1="31703" x2="27625" y2="47358"/>
                        <a14:backgroundMark x1="31000" y1="38748" x2="27750" y2="47945"/>
                        <a14:backgroundMark x1="27750" y1="47945" x2="29250" y2="46184"/>
                        <a14:backgroundMark x1="30750" y1="44031" x2="24250" y2="48924"/>
                        <a14:backgroundMark x1="24250" y1="48924" x2="19625" y2="41683"/>
                        <a14:backgroundMark x1="19625" y1="41683" x2="22250" y2="39726"/>
                        <a14:backgroundMark x1="25125" y1="42661" x2="18875" y2="44031"/>
                        <a14:backgroundMark x1="18875" y1="44031" x2="23625" y2="43053"/>
                        <a14:backgroundMark x1="21875" y1="44423" x2="20125" y2="46184"/>
                        <a14:backgroundMark x1="26375" y1="48337" x2="22125" y2="45793"/>
                        <a14:backgroundMark x1="25500" y1="43053" x2="25375" y2="42270"/>
                        <a14:backgroundMark x1="25875" y1="40705" x2="25750" y2="38748"/>
                        <a14:backgroundMark x1="25875" y1="38748" x2="2375" y2="44227"/>
                        <a14:backgroundMark x1="2375" y1="44227" x2="2750" y2="56164"/>
                        <a14:backgroundMark x1="2750" y1="56164" x2="8625" y2="49315"/>
                        <a14:backgroundMark x1="8625" y1="49315" x2="12250" y2="57534"/>
                        <a14:backgroundMark x1="12250" y1="57534" x2="8125" y2="60665"/>
                        <a14:backgroundMark x1="13125" y1="56556" x2="6875" y2="65166"/>
                        <a14:backgroundMark x1="6875" y1="65166" x2="12375" y2="38943"/>
                        <a14:backgroundMark x1="11375" y1="41683" x2="5000" y2="57534"/>
                        <a14:backgroundMark x1="10500" y1="44618" x2="3125" y2="64579"/>
                        <a14:backgroundMark x1="3125" y1="64579" x2="3375" y2="79452"/>
                        <a14:backgroundMark x1="8875" y1="61252" x2="3625" y2="81213"/>
                        <a14:backgroundMark x1="9750" y1="68297" x2="5625" y2="75930"/>
                        <a14:backgroundMark x1="5625" y1="75930" x2="5250" y2="79256"/>
                        <a14:backgroundMark x1="5875" y1="78082" x2="6875" y2="77495"/>
                        <a14:backgroundMark x1="6625" y1="75930" x2="7000" y2="80235"/>
                        <a14:backgroundMark x1="15125" y1="65362" x2="14500" y2="63209"/>
                        <a14:backgroundMark x1="14500" y1="63209" x2="14500" y2="63209"/>
                        <a14:backgroundMark x1="14375" y1="63796" x2="14375" y2="65362"/>
                        <a14:backgroundMark x1="47875" y1="75342" x2="45875" y2="71037"/>
                        <a14:backgroundMark x1="44500" y1="69276" x2="44500" y2="69276"/>
                        <a14:backgroundMark x1="44875" y1="67123" x2="46000" y2="70646"/>
                        <a14:backgroundMark x1="46625" y1="70646" x2="44125" y2="68102"/>
                        <a14:backgroundMark x1="38750" y1="72603" x2="38750" y2="72603"/>
                        <a14:backgroundMark x1="38875" y1="72016" x2="38125" y2="71233"/>
                        <a14:backgroundMark x1="39750" y1="70059" x2="39750" y2="69276"/>
                        <a14:backgroundMark x1="45875" y1="69080" x2="43875" y2="65753"/>
                        <a14:backgroundMark x1="83000" y1="33268" x2="80750" y2="42857"/>
                        <a14:backgroundMark x1="80750" y1="42857" x2="86875" y2="45597"/>
                        <a14:backgroundMark x1="73250" y1="40313" x2="72125" y2="40705"/>
                        <a14:backgroundMark x1="35125" y1="34834" x2="35250" y2="43249"/>
                        <a14:backgroundMark x1="35125" y1="39530" x2="35250" y2="45597"/>
                        <a14:backgroundMark x1="48427" y1="12400" x2="45125" y2="14090"/>
                        <a14:backgroundMark x1="45125" y1="14090" x2="40114" y2="19558"/>
                        <a14:backgroundMark x1="52000" y1="12720" x2="51436" y2="12132"/>
                        <a14:backgroundMark x1="13875" y1="84932" x2="15500" y2="88063"/>
                        <a14:backgroundMark x1="6875" y1="77299" x2="7250" y2="81800"/>
                        <a14:backgroundMark x1="7875" y1="79452" x2="7875" y2="79452"/>
                        <a14:backgroundMark x1="3000" y1="65558" x2="1625" y2="73386"/>
                        <a14:backgroundMark x1="23625" y1="30137" x2="26875" y2="39726"/>
                        <a14:backgroundMark x1="27750" y1="35225" x2="26625" y2="46380"/>
                        <a14:backgroundMark x1="26625" y1="40509" x2="27250" y2="50881"/>
                      </a14:backgroundRemoval>
                    </a14:imgEffect>
                  </a14:imgLayer>
                </a14:imgProps>
              </a:ext>
              <a:ext uri="{28A0092B-C50C-407E-A947-70E740481C1C}">
                <a14:useLocalDpi xmlns:a14="http://schemas.microsoft.com/office/drawing/2010/main" val="0"/>
              </a:ext>
            </a:extLst>
          </a:blip>
          <a:srcRect/>
          <a:stretch>
            <a:fillRect/>
          </a:stretch>
        </p:blipFill>
        <p:spPr bwMode="auto">
          <a:xfrm>
            <a:off x="9384838" y="2342834"/>
            <a:ext cx="1390523" cy="888197"/>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10" descr="Minions PNG">
            <a:extLst>
              <a:ext uri="{FF2B5EF4-FFF2-40B4-BE49-F238E27FC236}">
                <a16:creationId xmlns:a16="http://schemas.microsoft.com/office/drawing/2014/main" id="{2E333F0D-60FD-4BA4-96BE-69B518E95474}"/>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9836422" y="2226801"/>
            <a:ext cx="402745" cy="367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89" name="3D Model 588" descr="Red curved thick arrow">
                <a:extLst>
                  <a:ext uri="{FF2B5EF4-FFF2-40B4-BE49-F238E27FC236}">
                    <a16:creationId xmlns:a16="http://schemas.microsoft.com/office/drawing/2014/main" id="{705269F7-97A2-465C-93D0-182DE498DDD3}"/>
                  </a:ext>
                </a:extLst>
              </p:cNvPr>
              <p:cNvGraphicFramePr>
                <a:graphicFrameLocks noChangeAspect="1"/>
              </p:cNvGraphicFramePr>
              <p:nvPr/>
            </p:nvGraphicFramePr>
            <p:xfrm rot="16032565">
              <a:off x="7636815" y="2722053"/>
              <a:ext cx="586658" cy="567735"/>
            </p:xfrm>
            <a:graphic>
              <a:graphicData uri="http://schemas.microsoft.com/office/drawing/2017/model3d">
                <am3d:model3d r:embed="rId54">
                  <am3d:spPr>
                    <a:xfrm rot="16032565">
                      <a:off x="0" y="0"/>
                      <a:ext cx="586658" cy="567735"/>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304899" ay="1172138" az="8076089"/>
                    <am3d:postTrans dx="0" dy="0" dz="0"/>
                  </am3d:trans>
                  <am3d:raster rName="Office3DRenderer" rVer="16.0.8326">
                    <am3d:blip r:embed="rId55"/>
                  </am3d:raster>
                  <am3d:objViewport viewportSz="7948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9" name="3D Model 588" descr="Red curved thick arrow">
                <a:extLst>
                  <a:ext uri="{FF2B5EF4-FFF2-40B4-BE49-F238E27FC236}">
                    <a16:creationId xmlns:a16="http://schemas.microsoft.com/office/drawing/2014/main" id="{705269F7-97A2-465C-93D0-182DE498DDD3}"/>
                  </a:ext>
                </a:extLst>
              </p:cNvPr>
              <p:cNvPicPr>
                <a:picLocks noGrp="1" noRot="1" noChangeAspect="1" noMove="1" noResize="1" noEditPoints="1" noAdjustHandles="1" noChangeArrowheads="1" noChangeShapeType="1" noCrop="1"/>
              </p:cNvPicPr>
              <p:nvPr/>
            </p:nvPicPr>
            <p:blipFill>
              <a:blip r:embed="rId55"/>
              <a:stretch>
                <a:fillRect/>
              </a:stretch>
            </p:blipFill>
            <p:spPr>
              <a:xfrm rot="16032565">
                <a:off x="7636815" y="2722053"/>
                <a:ext cx="586658" cy="567735"/>
              </a:xfrm>
              <a:prstGeom prst="rect">
                <a:avLst/>
              </a:prstGeom>
            </p:spPr>
          </p:pic>
        </mc:Fallback>
      </mc:AlternateContent>
      <p:sp>
        <p:nvSpPr>
          <p:cNvPr id="590" name="Rectangle: Folded Corner 589">
            <a:extLst>
              <a:ext uri="{FF2B5EF4-FFF2-40B4-BE49-F238E27FC236}">
                <a16:creationId xmlns:a16="http://schemas.microsoft.com/office/drawing/2014/main" id="{25B67A27-C33B-45FD-848D-2FD8E8EFF1BE}"/>
              </a:ext>
            </a:extLst>
          </p:cNvPr>
          <p:cNvSpPr/>
          <p:nvPr/>
        </p:nvSpPr>
        <p:spPr>
          <a:xfrm>
            <a:off x="9121666" y="1124152"/>
            <a:ext cx="398635" cy="528460"/>
          </a:xfrm>
          <a:prstGeom prst="foldedCorner">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1" name="Straight Arrow Connector 590">
            <a:extLst>
              <a:ext uri="{FF2B5EF4-FFF2-40B4-BE49-F238E27FC236}">
                <a16:creationId xmlns:a16="http://schemas.microsoft.com/office/drawing/2014/main" id="{B5E819C3-271A-4609-95C6-74E38AE7BAB8}"/>
              </a:ext>
            </a:extLst>
          </p:cNvPr>
          <p:cNvCxnSpPr>
            <a:cxnSpLocks/>
            <a:stCxn id="606" idx="0"/>
            <a:endCxn id="605" idx="2"/>
          </p:cNvCxnSpPr>
          <p:nvPr/>
        </p:nvCxnSpPr>
        <p:spPr>
          <a:xfrm flipH="1" flipV="1">
            <a:off x="9216463" y="1384859"/>
            <a:ext cx="8993" cy="138659"/>
          </a:xfrm>
          <a:prstGeom prst="straightConnector1">
            <a:avLst/>
          </a:prstGeom>
          <a:noFill/>
          <a:ln w="6350" cap="flat" cmpd="sng" algn="ctr">
            <a:solidFill>
              <a:srgbClr val="FF0000"/>
            </a:solidFill>
            <a:prstDash val="solid"/>
            <a:miter lim="800000"/>
            <a:tailEnd type="triangle"/>
          </a:ln>
          <a:effectLst/>
        </p:spPr>
      </p:cxnSp>
      <p:cxnSp>
        <p:nvCxnSpPr>
          <p:cNvPr id="592" name="Straight Connector 591">
            <a:extLst>
              <a:ext uri="{FF2B5EF4-FFF2-40B4-BE49-F238E27FC236}">
                <a16:creationId xmlns:a16="http://schemas.microsoft.com/office/drawing/2014/main" id="{27D14440-1473-4664-B0F6-5E89613A79DB}"/>
              </a:ext>
            </a:extLst>
          </p:cNvPr>
          <p:cNvCxnSpPr>
            <a:cxnSpLocks/>
            <a:stCxn id="483" idx="2"/>
            <a:endCxn id="605" idx="0"/>
          </p:cNvCxnSpPr>
          <p:nvPr/>
        </p:nvCxnSpPr>
        <p:spPr>
          <a:xfrm flipH="1">
            <a:off x="9216463" y="1196476"/>
            <a:ext cx="106385" cy="134690"/>
          </a:xfrm>
          <a:prstGeom prst="line">
            <a:avLst/>
          </a:prstGeom>
          <a:noFill/>
          <a:ln w="6350" cap="flat" cmpd="sng" algn="ctr">
            <a:solidFill>
              <a:srgbClr val="FF0000"/>
            </a:solidFill>
            <a:prstDash val="solid"/>
            <a:miter lim="800000"/>
          </a:ln>
          <a:effectLst/>
        </p:spPr>
      </p:cxnSp>
      <p:cxnSp>
        <p:nvCxnSpPr>
          <p:cNvPr id="593" name="Straight Connector 592">
            <a:extLst>
              <a:ext uri="{FF2B5EF4-FFF2-40B4-BE49-F238E27FC236}">
                <a16:creationId xmlns:a16="http://schemas.microsoft.com/office/drawing/2014/main" id="{7D25DA89-B9FF-42E7-BB95-844767E320FB}"/>
              </a:ext>
            </a:extLst>
          </p:cNvPr>
          <p:cNvCxnSpPr>
            <a:cxnSpLocks/>
            <a:stCxn id="483" idx="2"/>
            <a:endCxn id="594" idx="0"/>
          </p:cNvCxnSpPr>
          <p:nvPr/>
        </p:nvCxnSpPr>
        <p:spPr>
          <a:xfrm>
            <a:off x="9322848" y="1196476"/>
            <a:ext cx="116314" cy="128922"/>
          </a:xfrm>
          <a:prstGeom prst="line">
            <a:avLst/>
          </a:prstGeom>
          <a:noFill/>
          <a:ln w="6350" cap="flat" cmpd="sng" algn="ctr">
            <a:solidFill>
              <a:srgbClr val="FF0000"/>
            </a:solidFill>
            <a:prstDash val="solid"/>
            <a:miter lim="800000"/>
          </a:ln>
          <a:effectLst/>
        </p:spPr>
      </p:cxnSp>
      <p:sp>
        <p:nvSpPr>
          <p:cNvPr id="594" name="Rectangle 593">
            <a:extLst>
              <a:ext uri="{FF2B5EF4-FFF2-40B4-BE49-F238E27FC236}">
                <a16:creationId xmlns:a16="http://schemas.microsoft.com/office/drawing/2014/main" id="{A623C89B-5161-4DDE-B8BF-630A0BFB2A50}"/>
              </a:ext>
            </a:extLst>
          </p:cNvPr>
          <p:cNvSpPr/>
          <p:nvPr/>
        </p:nvSpPr>
        <p:spPr>
          <a:xfrm>
            <a:off x="9383961" y="1325398"/>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Flowchart: Decision 594">
            <a:extLst>
              <a:ext uri="{FF2B5EF4-FFF2-40B4-BE49-F238E27FC236}">
                <a16:creationId xmlns:a16="http://schemas.microsoft.com/office/drawing/2014/main" id="{0C6ED984-7EBD-4740-B7EA-C1C4AA87BBC3}"/>
              </a:ext>
            </a:extLst>
          </p:cNvPr>
          <p:cNvSpPr/>
          <p:nvPr/>
        </p:nvSpPr>
        <p:spPr>
          <a:xfrm rot="18884262">
            <a:off x="9276726" y="1197748"/>
            <a:ext cx="61582" cy="45719"/>
          </a:xfrm>
          <a:prstGeom prst="flowChartDecision">
            <a:avLst/>
          </a:prstGeom>
          <a:solidFill>
            <a:srgbClr val="FF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Flowchart: Decision 595">
            <a:extLst>
              <a:ext uri="{FF2B5EF4-FFF2-40B4-BE49-F238E27FC236}">
                <a16:creationId xmlns:a16="http://schemas.microsoft.com/office/drawing/2014/main" id="{313BAE25-8215-44D7-8BFF-3CEA850A76AD}"/>
              </a:ext>
            </a:extLst>
          </p:cNvPr>
          <p:cNvSpPr/>
          <p:nvPr/>
        </p:nvSpPr>
        <p:spPr>
          <a:xfrm rot="3249008">
            <a:off x="9306960" y="1195750"/>
            <a:ext cx="62473" cy="45719"/>
          </a:xfrm>
          <a:prstGeom prst="flowChartDecision">
            <a:avLst/>
          </a:prstGeom>
          <a:solidFill>
            <a:srgbClr val="FF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B17F6F29-DEAA-4A50-B7EA-7D57147D818C}"/>
              </a:ext>
            </a:extLst>
          </p:cNvPr>
          <p:cNvCxnSpPr>
            <a:cxnSpLocks/>
          </p:cNvCxnSpPr>
          <p:nvPr/>
        </p:nvCxnSpPr>
        <p:spPr>
          <a:xfrm flipV="1">
            <a:off x="9218632" y="1475187"/>
            <a:ext cx="193335" cy="5277"/>
          </a:xfrm>
          <a:prstGeom prst="line">
            <a:avLst/>
          </a:prstGeom>
          <a:noFill/>
          <a:ln w="6350" cap="flat" cmpd="sng" algn="ctr">
            <a:solidFill>
              <a:srgbClr val="FF0000"/>
            </a:solidFill>
            <a:prstDash val="solid"/>
            <a:miter lim="800000"/>
          </a:ln>
          <a:effectLst/>
        </p:spPr>
      </p:cxnSp>
      <p:cxnSp>
        <p:nvCxnSpPr>
          <p:cNvPr id="598" name="Straight Connector 597">
            <a:extLst>
              <a:ext uri="{FF2B5EF4-FFF2-40B4-BE49-F238E27FC236}">
                <a16:creationId xmlns:a16="http://schemas.microsoft.com/office/drawing/2014/main" id="{4466D655-821C-42E9-956D-A3FB4B134106}"/>
              </a:ext>
            </a:extLst>
          </p:cNvPr>
          <p:cNvCxnSpPr>
            <a:cxnSpLocks/>
          </p:cNvCxnSpPr>
          <p:nvPr/>
        </p:nvCxnSpPr>
        <p:spPr>
          <a:xfrm flipV="1">
            <a:off x="9405174" y="1474973"/>
            <a:ext cx="0" cy="44576"/>
          </a:xfrm>
          <a:prstGeom prst="line">
            <a:avLst/>
          </a:prstGeom>
          <a:noFill/>
          <a:ln w="6350" cap="flat" cmpd="sng" algn="ctr">
            <a:solidFill>
              <a:srgbClr val="FF0000"/>
            </a:solidFill>
            <a:prstDash val="solid"/>
            <a:miter lim="800000"/>
          </a:ln>
          <a:effectLst/>
        </p:spPr>
      </p:cxnSp>
      <mc:AlternateContent xmlns:mc="http://schemas.openxmlformats.org/markup-compatibility/2006">
        <mc:Choice xmlns:am3d="http://schemas.microsoft.com/office/drawing/2017/model3d" Requires="am3d">
          <p:graphicFrame>
            <p:nvGraphicFramePr>
              <p:cNvPr id="599" name="3D Model 598" descr="Male icon">
                <a:extLst>
                  <a:ext uri="{FF2B5EF4-FFF2-40B4-BE49-F238E27FC236}">
                    <a16:creationId xmlns:a16="http://schemas.microsoft.com/office/drawing/2014/main" id="{36C92146-86BA-4083-83C7-496D5586F05C}"/>
                  </a:ext>
                </a:extLst>
              </p:cNvPr>
              <p:cNvGraphicFramePr>
                <a:graphicFrameLocks noChangeAspect="1"/>
              </p:cNvGraphicFramePr>
              <p:nvPr/>
            </p:nvGraphicFramePr>
            <p:xfrm>
              <a:off x="2628946" y="3618839"/>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9" name="3D Model 598" descr="Male icon">
                <a:extLst>
                  <a:ext uri="{FF2B5EF4-FFF2-40B4-BE49-F238E27FC236}">
                    <a16:creationId xmlns:a16="http://schemas.microsoft.com/office/drawing/2014/main" id="{36C92146-86BA-4083-83C7-496D5586F05C}"/>
                  </a:ext>
                </a:extLst>
              </p:cNvPr>
              <p:cNvPicPr>
                <a:picLocks noGrp="1" noRot="1" noChangeAspect="1" noMove="1" noResize="1" noEditPoints="1" noAdjustHandles="1" noChangeArrowheads="1" noChangeShapeType="1" noCrop="1"/>
              </p:cNvPicPr>
              <p:nvPr/>
            </p:nvPicPr>
            <p:blipFill>
              <a:blip r:embed="rId56"/>
              <a:stretch>
                <a:fillRect/>
              </a:stretch>
            </p:blipFill>
            <p:spPr>
              <a:xfrm>
                <a:off x="2628946" y="3618839"/>
                <a:ext cx="236426" cy="68064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00" name="3D Model 599" descr="Male icon">
                <a:extLst>
                  <a:ext uri="{FF2B5EF4-FFF2-40B4-BE49-F238E27FC236}">
                    <a16:creationId xmlns:a16="http://schemas.microsoft.com/office/drawing/2014/main" id="{FF99DFA6-7E2A-403E-AF28-11BE3AB91CE5}"/>
                  </a:ext>
                </a:extLst>
              </p:cNvPr>
              <p:cNvGraphicFramePr>
                <a:graphicFrameLocks noChangeAspect="1"/>
              </p:cNvGraphicFramePr>
              <p:nvPr/>
            </p:nvGraphicFramePr>
            <p:xfrm>
              <a:off x="3086934" y="3734361"/>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0" name="3D Model 599" descr="Male icon">
                <a:extLst>
                  <a:ext uri="{FF2B5EF4-FFF2-40B4-BE49-F238E27FC236}">
                    <a16:creationId xmlns:a16="http://schemas.microsoft.com/office/drawing/2014/main" id="{FF99DFA6-7E2A-403E-AF28-11BE3AB91CE5}"/>
                  </a:ext>
                </a:extLst>
              </p:cNvPr>
              <p:cNvPicPr>
                <a:picLocks noGrp="1" noRot="1" noChangeAspect="1" noMove="1" noResize="1" noEditPoints="1" noAdjustHandles="1" noChangeArrowheads="1" noChangeShapeType="1" noCrop="1"/>
              </p:cNvPicPr>
              <p:nvPr/>
            </p:nvPicPr>
            <p:blipFill>
              <a:blip r:embed="rId56"/>
              <a:stretch>
                <a:fillRect/>
              </a:stretch>
            </p:blipFill>
            <p:spPr>
              <a:xfrm>
                <a:off x="3086934" y="3734361"/>
                <a:ext cx="236426" cy="680643"/>
              </a:xfrm>
              <a:prstGeom prst="rect">
                <a:avLst/>
              </a:prstGeom>
            </p:spPr>
          </p:pic>
        </mc:Fallback>
      </mc:AlternateContent>
      <p:sp>
        <p:nvSpPr>
          <p:cNvPr id="601" name="TextBox 600">
            <a:extLst>
              <a:ext uri="{FF2B5EF4-FFF2-40B4-BE49-F238E27FC236}">
                <a16:creationId xmlns:a16="http://schemas.microsoft.com/office/drawing/2014/main" id="{6D6C70A2-1AF7-4CF2-AC04-FC14AD8AAF73}"/>
              </a:ext>
            </a:extLst>
          </p:cNvPr>
          <p:cNvSpPr txBox="1"/>
          <p:nvPr/>
        </p:nvSpPr>
        <p:spPr>
          <a:xfrm>
            <a:off x="2707397" y="4507832"/>
            <a:ext cx="614271" cy="261610"/>
          </a:xfrm>
          <a:prstGeom prst="rect">
            <a:avLst/>
          </a:prstGeom>
          <a:noFill/>
        </p:spPr>
        <p:txBody>
          <a:bodyPr wrap="none" rtlCol="0">
            <a:spAutoFit/>
          </a:bodyPr>
          <a:lstStyle/>
          <a:p>
            <a:r>
              <a:rPr lang="en-IN" sz="1100" dirty="0">
                <a:solidFill>
                  <a:srgbClr val="0070C0"/>
                </a:solidFill>
                <a:latin typeface="Times New Roman" panose="02020603050405020304" pitchFamily="18" charset="0"/>
                <a:cs typeface="Times New Roman" panose="02020603050405020304" pitchFamily="18" charset="0"/>
              </a:rPr>
              <a:t>Student</a:t>
            </a:r>
          </a:p>
        </p:txBody>
      </p:sp>
      <mc:AlternateContent xmlns:mc="http://schemas.openxmlformats.org/markup-compatibility/2006">
        <mc:Choice xmlns:am3d="http://schemas.microsoft.com/office/drawing/2017/model3d" Requires="am3d">
          <p:graphicFrame>
            <p:nvGraphicFramePr>
              <p:cNvPr id="602" name="3D Model 601" descr="Male icon">
                <a:extLst>
                  <a:ext uri="{FF2B5EF4-FFF2-40B4-BE49-F238E27FC236}">
                    <a16:creationId xmlns:a16="http://schemas.microsoft.com/office/drawing/2014/main" id="{8C81DCC5-3D99-4865-9E34-19F2296C0A53}"/>
                  </a:ext>
                </a:extLst>
              </p:cNvPr>
              <p:cNvGraphicFramePr>
                <a:graphicFrameLocks noChangeAspect="1"/>
              </p:cNvGraphicFramePr>
              <p:nvPr/>
            </p:nvGraphicFramePr>
            <p:xfrm>
              <a:off x="2849359" y="3897975"/>
              <a:ext cx="236426" cy="680643"/>
            </p:xfrm>
            <a:graphic>
              <a:graphicData uri="http://schemas.microsoft.com/office/drawing/2017/model3d">
                <am3d:model3d r:embed="rId2">
                  <am3d:spPr>
                    <a:xfrm>
                      <a:off x="0" y="0"/>
                      <a:ext cx="236426" cy="680643"/>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773413" ay="2175408" az="462469"/>
                    <am3d:postTrans dx="0" dy="0" dz="0"/>
                  </am3d:trans>
                  <am3d:raster rName="Office3DRenderer" rVer="16.0.8326">
                    <am3d:blip r:embed="rId56"/>
                  </am3d:raster>
                  <am3d:objViewport viewportSz="707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2" name="3D Model 601" descr="Male icon">
                <a:extLst>
                  <a:ext uri="{FF2B5EF4-FFF2-40B4-BE49-F238E27FC236}">
                    <a16:creationId xmlns:a16="http://schemas.microsoft.com/office/drawing/2014/main" id="{8C81DCC5-3D99-4865-9E34-19F2296C0A53}"/>
                  </a:ext>
                </a:extLst>
              </p:cNvPr>
              <p:cNvPicPr>
                <a:picLocks noGrp="1" noRot="1" noChangeAspect="1" noMove="1" noResize="1" noEditPoints="1" noAdjustHandles="1" noChangeArrowheads="1" noChangeShapeType="1" noCrop="1"/>
              </p:cNvPicPr>
              <p:nvPr/>
            </p:nvPicPr>
            <p:blipFill>
              <a:blip r:embed="rId56"/>
              <a:stretch>
                <a:fillRect/>
              </a:stretch>
            </p:blipFill>
            <p:spPr>
              <a:xfrm>
                <a:off x="2849359" y="3897975"/>
                <a:ext cx="236426" cy="680643"/>
              </a:xfrm>
              <a:prstGeom prst="rect">
                <a:avLst/>
              </a:prstGeom>
            </p:spPr>
          </p:pic>
        </mc:Fallback>
      </mc:AlternateContent>
      <p:sp>
        <p:nvSpPr>
          <p:cNvPr id="603" name="TextBox 602">
            <a:extLst>
              <a:ext uri="{FF2B5EF4-FFF2-40B4-BE49-F238E27FC236}">
                <a16:creationId xmlns:a16="http://schemas.microsoft.com/office/drawing/2014/main" id="{1F82399A-B359-4680-B1C8-E72F23D397B2}"/>
              </a:ext>
            </a:extLst>
          </p:cNvPr>
          <p:cNvSpPr txBox="1"/>
          <p:nvPr/>
        </p:nvSpPr>
        <p:spPr>
          <a:xfrm>
            <a:off x="3500622" y="3985828"/>
            <a:ext cx="1073218" cy="600164"/>
          </a:xfrm>
          <a:prstGeom prst="rect">
            <a:avLst/>
          </a:prstGeom>
          <a:noFill/>
        </p:spPr>
        <p:txBody>
          <a:bodyPr wrap="square" rtlCol="0">
            <a:spAutoFit/>
          </a:bodyPr>
          <a:lstStyle/>
          <a:p>
            <a:r>
              <a:rPr lang="en-IN" sz="1100" dirty="0">
                <a:solidFill>
                  <a:srgbClr val="FF0000"/>
                </a:solidFill>
                <a:latin typeface="Times New Roman" panose="02020603050405020304" pitchFamily="18" charset="0"/>
                <a:cs typeface="Times New Roman" panose="02020603050405020304" pitchFamily="18" charset="0"/>
              </a:rPr>
              <a:t>Get Feedback Simultaneously</a:t>
            </a:r>
          </a:p>
          <a:p>
            <a:endParaRPr lang="en-IN" sz="1100" dirty="0">
              <a:solidFill>
                <a:prstClr val="black"/>
              </a:solidFill>
              <a:latin typeface="Calibri" panose="020F0502020204030204"/>
            </a:endParaRPr>
          </a:p>
        </p:txBody>
      </p:sp>
      <p:sp>
        <p:nvSpPr>
          <p:cNvPr id="604" name="Arrow: Curved Up 603">
            <a:extLst>
              <a:ext uri="{FF2B5EF4-FFF2-40B4-BE49-F238E27FC236}">
                <a16:creationId xmlns:a16="http://schemas.microsoft.com/office/drawing/2014/main" id="{CBCB712F-0E75-4E3C-8D91-AA636732E74D}"/>
              </a:ext>
            </a:extLst>
          </p:cNvPr>
          <p:cNvSpPr/>
          <p:nvPr/>
        </p:nvSpPr>
        <p:spPr>
          <a:xfrm flipH="1">
            <a:off x="3358322" y="4188033"/>
            <a:ext cx="1306271" cy="379932"/>
          </a:xfrm>
          <a:prstGeom prst="curvedUpArrow">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5" name="Rectangle 604">
            <a:extLst>
              <a:ext uri="{FF2B5EF4-FFF2-40B4-BE49-F238E27FC236}">
                <a16:creationId xmlns:a16="http://schemas.microsoft.com/office/drawing/2014/main" id="{2C04E973-7FBF-49E8-9272-7643B19C2272}"/>
              </a:ext>
            </a:extLst>
          </p:cNvPr>
          <p:cNvSpPr/>
          <p:nvPr/>
        </p:nvSpPr>
        <p:spPr>
          <a:xfrm>
            <a:off x="9161262" y="1331166"/>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6" name="Rectangle 605">
            <a:extLst>
              <a:ext uri="{FF2B5EF4-FFF2-40B4-BE49-F238E27FC236}">
                <a16:creationId xmlns:a16="http://schemas.microsoft.com/office/drawing/2014/main" id="{4E375AF2-68FD-4238-A135-CA8D8CD26095}"/>
              </a:ext>
            </a:extLst>
          </p:cNvPr>
          <p:cNvSpPr/>
          <p:nvPr/>
        </p:nvSpPr>
        <p:spPr>
          <a:xfrm>
            <a:off x="9170255" y="1523518"/>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Rectangle 606">
            <a:extLst>
              <a:ext uri="{FF2B5EF4-FFF2-40B4-BE49-F238E27FC236}">
                <a16:creationId xmlns:a16="http://schemas.microsoft.com/office/drawing/2014/main" id="{210FE9B1-311B-4A7C-95CA-98D80C5F69B7}"/>
              </a:ext>
            </a:extLst>
          </p:cNvPr>
          <p:cNvSpPr/>
          <p:nvPr/>
        </p:nvSpPr>
        <p:spPr>
          <a:xfrm>
            <a:off x="9335857" y="1517232"/>
            <a:ext cx="110401" cy="53693"/>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Rectangle 607">
            <a:extLst>
              <a:ext uri="{FF2B5EF4-FFF2-40B4-BE49-F238E27FC236}">
                <a16:creationId xmlns:a16="http://schemas.microsoft.com/office/drawing/2014/main" id="{7CA3EFE4-4090-45A8-AFE7-B55D17DF93D4}"/>
              </a:ext>
            </a:extLst>
          </p:cNvPr>
          <p:cNvSpPr/>
          <p:nvPr/>
        </p:nvSpPr>
        <p:spPr>
          <a:xfrm>
            <a:off x="5788780" y="1139778"/>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9" name="Rectangle: Folded Corner 608">
            <a:extLst>
              <a:ext uri="{FF2B5EF4-FFF2-40B4-BE49-F238E27FC236}">
                <a16:creationId xmlns:a16="http://schemas.microsoft.com/office/drawing/2014/main" id="{91DE98BC-77C1-4800-A6E7-468A3237921C}"/>
              </a:ext>
            </a:extLst>
          </p:cNvPr>
          <p:cNvSpPr/>
          <p:nvPr/>
        </p:nvSpPr>
        <p:spPr>
          <a:xfrm>
            <a:off x="5642799" y="1121147"/>
            <a:ext cx="398635" cy="528460"/>
          </a:xfrm>
          <a:prstGeom prst="foldedCorner">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10" name="Straight Arrow Connector 609">
            <a:extLst>
              <a:ext uri="{FF2B5EF4-FFF2-40B4-BE49-F238E27FC236}">
                <a16:creationId xmlns:a16="http://schemas.microsoft.com/office/drawing/2014/main" id="{350D71FC-B8F4-4BE9-BFB8-07B0FBD983BB}"/>
              </a:ext>
            </a:extLst>
          </p:cNvPr>
          <p:cNvCxnSpPr>
            <a:cxnSpLocks/>
            <a:stCxn id="616" idx="0"/>
            <a:endCxn id="615" idx="2"/>
          </p:cNvCxnSpPr>
          <p:nvPr/>
        </p:nvCxnSpPr>
        <p:spPr>
          <a:xfrm flipH="1" flipV="1">
            <a:off x="5737596" y="1381854"/>
            <a:ext cx="8993" cy="138659"/>
          </a:xfrm>
          <a:prstGeom prst="straightConnector1">
            <a:avLst/>
          </a:prstGeom>
          <a:noFill/>
          <a:ln w="6350" cap="flat" cmpd="sng" algn="ctr">
            <a:solidFill>
              <a:srgbClr val="0070C0"/>
            </a:solidFill>
            <a:prstDash val="solid"/>
            <a:miter lim="800000"/>
            <a:tailEnd type="triangle"/>
          </a:ln>
          <a:effectLst/>
        </p:spPr>
      </p:cxnSp>
      <p:cxnSp>
        <p:nvCxnSpPr>
          <p:cNvPr id="611" name="Straight Connector 610">
            <a:extLst>
              <a:ext uri="{FF2B5EF4-FFF2-40B4-BE49-F238E27FC236}">
                <a16:creationId xmlns:a16="http://schemas.microsoft.com/office/drawing/2014/main" id="{92B3F179-7096-4A12-B015-33FA1D521D63}"/>
              </a:ext>
            </a:extLst>
          </p:cNvPr>
          <p:cNvCxnSpPr>
            <a:cxnSpLocks/>
            <a:stCxn id="608" idx="2"/>
            <a:endCxn id="615" idx="0"/>
          </p:cNvCxnSpPr>
          <p:nvPr/>
        </p:nvCxnSpPr>
        <p:spPr>
          <a:xfrm flipH="1">
            <a:off x="5737596" y="1193471"/>
            <a:ext cx="106385" cy="134690"/>
          </a:xfrm>
          <a:prstGeom prst="line">
            <a:avLst/>
          </a:prstGeom>
          <a:noFill/>
          <a:ln w="6350" cap="flat" cmpd="sng" algn="ctr">
            <a:solidFill>
              <a:srgbClr val="0070C0"/>
            </a:solidFill>
            <a:prstDash val="solid"/>
            <a:miter lim="800000"/>
          </a:ln>
          <a:effectLst/>
        </p:spPr>
      </p:cxnSp>
      <p:cxnSp>
        <p:nvCxnSpPr>
          <p:cNvPr id="612" name="Straight Connector 611">
            <a:extLst>
              <a:ext uri="{FF2B5EF4-FFF2-40B4-BE49-F238E27FC236}">
                <a16:creationId xmlns:a16="http://schemas.microsoft.com/office/drawing/2014/main" id="{01009D72-64F9-4CE6-BA40-BF7A6AB9D20B}"/>
              </a:ext>
            </a:extLst>
          </p:cNvPr>
          <p:cNvCxnSpPr>
            <a:cxnSpLocks/>
            <a:stCxn id="608" idx="2"/>
            <a:endCxn id="613" idx="0"/>
          </p:cNvCxnSpPr>
          <p:nvPr/>
        </p:nvCxnSpPr>
        <p:spPr>
          <a:xfrm>
            <a:off x="5843981" y="1193471"/>
            <a:ext cx="116314" cy="128922"/>
          </a:xfrm>
          <a:prstGeom prst="line">
            <a:avLst/>
          </a:prstGeom>
          <a:noFill/>
          <a:ln w="6350" cap="flat" cmpd="sng" algn="ctr">
            <a:solidFill>
              <a:srgbClr val="0070C0"/>
            </a:solidFill>
            <a:prstDash val="solid"/>
            <a:miter lim="800000"/>
          </a:ln>
          <a:effectLst/>
        </p:spPr>
      </p:cxnSp>
      <p:sp>
        <p:nvSpPr>
          <p:cNvPr id="613" name="Rectangle 612">
            <a:extLst>
              <a:ext uri="{FF2B5EF4-FFF2-40B4-BE49-F238E27FC236}">
                <a16:creationId xmlns:a16="http://schemas.microsoft.com/office/drawing/2014/main" id="{27480DE3-8F5E-42C5-A929-521982C99159}"/>
              </a:ext>
            </a:extLst>
          </p:cNvPr>
          <p:cNvSpPr/>
          <p:nvPr/>
        </p:nvSpPr>
        <p:spPr>
          <a:xfrm>
            <a:off x="5905094" y="1322393"/>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4" name="Flowchart: Decision 613">
            <a:extLst>
              <a:ext uri="{FF2B5EF4-FFF2-40B4-BE49-F238E27FC236}">
                <a16:creationId xmlns:a16="http://schemas.microsoft.com/office/drawing/2014/main" id="{A3F1F0D5-0D52-4D4F-805F-48A69F659A23}"/>
              </a:ext>
            </a:extLst>
          </p:cNvPr>
          <p:cNvSpPr/>
          <p:nvPr/>
        </p:nvSpPr>
        <p:spPr>
          <a:xfrm rot="18884262">
            <a:off x="5797859" y="1194743"/>
            <a:ext cx="61582" cy="45719"/>
          </a:xfrm>
          <a:prstGeom prst="flowChartDecision">
            <a:avLst/>
          </a:prstGeom>
          <a:solidFill>
            <a:srgbClr val="4472C4"/>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5" name="Rectangle 614">
            <a:extLst>
              <a:ext uri="{FF2B5EF4-FFF2-40B4-BE49-F238E27FC236}">
                <a16:creationId xmlns:a16="http://schemas.microsoft.com/office/drawing/2014/main" id="{2E507AAE-6B65-4E65-B08D-E9B15C27C089}"/>
              </a:ext>
            </a:extLst>
          </p:cNvPr>
          <p:cNvSpPr/>
          <p:nvPr/>
        </p:nvSpPr>
        <p:spPr>
          <a:xfrm>
            <a:off x="5682395" y="1328161"/>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Rectangle 615">
            <a:extLst>
              <a:ext uri="{FF2B5EF4-FFF2-40B4-BE49-F238E27FC236}">
                <a16:creationId xmlns:a16="http://schemas.microsoft.com/office/drawing/2014/main" id="{13FC7CD6-0DA2-4914-BD85-D1F3A809B0BB}"/>
              </a:ext>
            </a:extLst>
          </p:cNvPr>
          <p:cNvSpPr/>
          <p:nvPr/>
        </p:nvSpPr>
        <p:spPr>
          <a:xfrm>
            <a:off x="5691388" y="1520513"/>
            <a:ext cx="110401" cy="53693"/>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17" name="Picture 8" descr="Minions PNG">
            <a:extLst>
              <a:ext uri="{FF2B5EF4-FFF2-40B4-BE49-F238E27FC236}">
                <a16:creationId xmlns:a16="http://schemas.microsoft.com/office/drawing/2014/main" id="{205B8B48-0320-4351-9674-207A9FFB484A}"/>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rot="10800000" flipH="1" flipV="1">
            <a:off x="7478334" y="3935906"/>
            <a:ext cx="325977" cy="4042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cx1="http://schemas.microsoft.com/office/drawing/2015/9/8/chartex">
        <mc:Choice Requires="cx1">
          <p:graphicFrame>
            <p:nvGraphicFramePr>
              <p:cNvPr id="618" name="Chart 617">
                <a:extLst>
                  <a:ext uri="{FF2B5EF4-FFF2-40B4-BE49-F238E27FC236}">
                    <a16:creationId xmlns:a16="http://schemas.microsoft.com/office/drawing/2014/main" id="{DE991711-624B-438E-A86F-6D54D1923DE0}"/>
                  </a:ext>
                </a:extLst>
              </p:cNvPr>
              <p:cNvGraphicFramePr/>
              <p:nvPr>
                <p:extLst>
                  <p:ext uri="{D42A27DB-BD31-4B8C-83A1-F6EECF244321}">
                    <p14:modId xmlns:p14="http://schemas.microsoft.com/office/powerpoint/2010/main" val="3677191050"/>
                  </p:ext>
                </p:extLst>
              </p:nvPr>
            </p:nvGraphicFramePr>
            <p:xfrm>
              <a:off x="7524846" y="3472146"/>
              <a:ext cx="1344257" cy="282860"/>
            </p:xfrm>
            <a:graphic>
              <a:graphicData uri="http://schemas.microsoft.com/office/drawing/2014/chartex">
                <cx:chart xmlns:cx="http://schemas.microsoft.com/office/drawing/2014/chartex" xmlns:r="http://schemas.openxmlformats.org/officeDocument/2006/relationships" r:id="rId58"/>
              </a:graphicData>
            </a:graphic>
          </p:graphicFrame>
        </mc:Choice>
        <mc:Fallback xmlns="">
          <p:pic>
            <p:nvPicPr>
              <p:cNvPr id="618" name="Chart 617">
                <a:extLst>
                  <a:ext uri="{FF2B5EF4-FFF2-40B4-BE49-F238E27FC236}">
                    <a16:creationId xmlns:a16="http://schemas.microsoft.com/office/drawing/2014/main" id="{DE991711-624B-438E-A86F-6D54D1923DE0}"/>
                  </a:ext>
                </a:extLst>
              </p:cNvPr>
              <p:cNvPicPr>
                <a:picLocks noGrp="1" noRot="1" noChangeAspect="1" noMove="1" noResize="1" noEditPoints="1" noAdjustHandles="1" noChangeArrowheads="1" noChangeShapeType="1"/>
              </p:cNvPicPr>
              <p:nvPr/>
            </p:nvPicPr>
            <p:blipFill>
              <a:blip r:embed="rId59"/>
              <a:stretch>
                <a:fillRect/>
              </a:stretch>
            </p:blipFill>
            <p:spPr>
              <a:xfrm>
                <a:off x="7524846" y="3472146"/>
                <a:ext cx="1344257" cy="282860"/>
              </a:xfrm>
              <a:prstGeom prst="rect">
                <a:avLst/>
              </a:prstGeom>
            </p:spPr>
          </p:pic>
        </mc:Fallback>
      </mc:AlternateContent>
      <p:sp>
        <p:nvSpPr>
          <p:cNvPr id="619" name="TextBox 618">
            <a:extLst>
              <a:ext uri="{FF2B5EF4-FFF2-40B4-BE49-F238E27FC236}">
                <a16:creationId xmlns:a16="http://schemas.microsoft.com/office/drawing/2014/main" id="{2EA5B086-615F-4776-8F22-530EF47AA7E1}"/>
              </a:ext>
            </a:extLst>
          </p:cNvPr>
          <p:cNvSpPr txBox="1"/>
          <p:nvPr/>
        </p:nvSpPr>
        <p:spPr>
          <a:xfrm>
            <a:off x="7535011" y="3665978"/>
            <a:ext cx="804668"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0" name="TextBox 619">
            <a:extLst>
              <a:ext uri="{FF2B5EF4-FFF2-40B4-BE49-F238E27FC236}">
                <a16:creationId xmlns:a16="http://schemas.microsoft.com/office/drawing/2014/main" id="{AAC429C2-6979-4DA4-A28C-D017A79DD395}"/>
              </a:ext>
            </a:extLst>
          </p:cNvPr>
          <p:cNvSpPr txBox="1"/>
          <p:nvPr/>
        </p:nvSpPr>
        <p:spPr>
          <a:xfrm>
            <a:off x="8298288" y="3672828"/>
            <a:ext cx="758106"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mc:AlternateContent xmlns:mc="http://schemas.openxmlformats.org/markup-compatibility/2006" xmlns:cx1="http://schemas.microsoft.com/office/drawing/2015/9/8/chartex">
        <mc:Choice Requires="cx1">
          <p:graphicFrame>
            <p:nvGraphicFramePr>
              <p:cNvPr id="621" name="Chart 620">
                <a:extLst>
                  <a:ext uri="{FF2B5EF4-FFF2-40B4-BE49-F238E27FC236}">
                    <a16:creationId xmlns:a16="http://schemas.microsoft.com/office/drawing/2014/main" id="{275E3969-3A14-4773-8377-EB2F71A2B2DB}"/>
                  </a:ext>
                </a:extLst>
              </p:cNvPr>
              <p:cNvGraphicFramePr/>
              <p:nvPr/>
            </p:nvGraphicFramePr>
            <p:xfrm>
              <a:off x="10748264" y="3791930"/>
              <a:ext cx="1344257" cy="278646"/>
            </p:xfrm>
            <a:graphic>
              <a:graphicData uri="http://schemas.microsoft.com/office/drawing/2014/chartex">
                <cx:chart xmlns:cx="http://schemas.microsoft.com/office/drawing/2014/chartex" xmlns:r="http://schemas.openxmlformats.org/officeDocument/2006/relationships" r:id="rId60"/>
              </a:graphicData>
            </a:graphic>
          </p:graphicFrame>
        </mc:Choice>
        <mc:Fallback xmlns="">
          <p:pic>
            <p:nvPicPr>
              <p:cNvPr id="621" name="Chart 620">
                <a:extLst>
                  <a:ext uri="{FF2B5EF4-FFF2-40B4-BE49-F238E27FC236}">
                    <a16:creationId xmlns:a16="http://schemas.microsoft.com/office/drawing/2014/main" id="{275E3969-3A14-4773-8377-EB2F71A2B2DB}"/>
                  </a:ext>
                </a:extLst>
              </p:cNvPr>
              <p:cNvPicPr>
                <a:picLocks noGrp="1" noRot="1" noChangeAspect="1" noMove="1" noResize="1" noEditPoints="1" noAdjustHandles="1" noChangeArrowheads="1" noChangeShapeType="1"/>
              </p:cNvPicPr>
              <p:nvPr/>
            </p:nvPicPr>
            <p:blipFill>
              <a:blip r:embed="rId61"/>
              <a:stretch>
                <a:fillRect/>
              </a:stretch>
            </p:blipFill>
            <p:spPr>
              <a:xfrm>
                <a:off x="10748264" y="3791930"/>
                <a:ext cx="1344257" cy="278646"/>
              </a:xfrm>
              <a:prstGeom prst="rect">
                <a:avLst/>
              </a:prstGeom>
            </p:spPr>
          </p:pic>
        </mc:Fallback>
      </mc:AlternateContent>
      <p:sp>
        <p:nvSpPr>
          <p:cNvPr id="622" name="TextBox 621">
            <a:extLst>
              <a:ext uri="{FF2B5EF4-FFF2-40B4-BE49-F238E27FC236}">
                <a16:creationId xmlns:a16="http://schemas.microsoft.com/office/drawing/2014/main" id="{DC16651E-821D-4E5B-8DD1-F9722705259B}"/>
              </a:ext>
            </a:extLst>
          </p:cNvPr>
          <p:cNvSpPr txBox="1"/>
          <p:nvPr/>
        </p:nvSpPr>
        <p:spPr>
          <a:xfrm>
            <a:off x="10738317" y="3989694"/>
            <a:ext cx="799299"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3" name="TextBox 622">
            <a:extLst>
              <a:ext uri="{FF2B5EF4-FFF2-40B4-BE49-F238E27FC236}">
                <a16:creationId xmlns:a16="http://schemas.microsoft.com/office/drawing/2014/main" id="{D91E8F00-172A-41E3-9DE9-C68412E910E3}"/>
              </a:ext>
            </a:extLst>
          </p:cNvPr>
          <p:cNvSpPr txBox="1"/>
          <p:nvPr/>
        </p:nvSpPr>
        <p:spPr>
          <a:xfrm>
            <a:off x="11520781" y="3989694"/>
            <a:ext cx="614721"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mc:AlternateContent xmlns:mc="http://schemas.openxmlformats.org/markup-compatibility/2006" xmlns:cx1="http://schemas.microsoft.com/office/drawing/2015/9/8/chartex">
        <mc:Choice Requires="cx1">
          <p:graphicFrame>
            <p:nvGraphicFramePr>
              <p:cNvPr id="624" name="Chart 623">
                <a:extLst>
                  <a:ext uri="{FF2B5EF4-FFF2-40B4-BE49-F238E27FC236}">
                    <a16:creationId xmlns:a16="http://schemas.microsoft.com/office/drawing/2014/main" id="{AEE165BD-3A2C-4A85-92D3-4D9EA6B7130F}"/>
                  </a:ext>
                </a:extLst>
              </p:cNvPr>
              <p:cNvGraphicFramePr/>
              <p:nvPr/>
            </p:nvGraphicFramePr>
            <p:xfrm>
              <a:off x="10763005" y="2483050"/>
              <a:ext cx="1344257" cy="286152"/>
            </p:xfrm>
            <a:graphic>
              <a:graphicData uri="http://schemas.microsoft.com/office/drawing/2014/chartex">
                <cx:chart xmlns:cx="http://schemas.microsoft.com/office/drawing/2014/chartex" xmlns:r="http://schemas.openxmlformats.org/officeDocument/2006/relationships" r:id="rId62"/>
              </a:graphicData>
            </a:graphic>
          </p:graphicFrame>
        </mc:Choice>
        <mc:Fallback xmlns="">
          <p:pic>
            <p:nvPicPr>
              <p:cNvPr id="624" name="Chart 623">
                <a:extLst>
                  <a:ext uri="{FF2B5EF4-FFF2-40B4-BE49-F238E27FC236}">
                    <a16:creationId xmlns:a16="http://schemas.microsoft.com/office/drawing/2014/main" id="{AEE165BD-3A2C-4A85-92D3-4D9EA6B7130F}"/>
                  </a:ext>
                </a:extLst>
              </p:cNvPr>
              <p:cNvPicPr>
                <a:picLocks noGrp="1" noRot="1" noChangeAspect="1" noMove="1" noResize="1" noEditPoints="1" noAdjustHandles="1" noChangeArrowheads="1" noChangeShapeType="1"/>
              </p:cNvPicPr>
              <p:nvPr/>
            </p:nvPicPr>
            <p:blipFill>
              <a:blip r:embed="rId63"/>
              <a:stretch>
                <a:fillRect/>
              </a:stretch>
            </p:blipFill>
            <p:spPr>
              <a:xfrm>
                <a:off x="10763005" y="2483050"/>
                <a:ext cx="1344257" cy="286152"/>
              </a:xfrm>
              <a:prstGeom prst="rect">
                <a:avLst/>
              </a:prstGeom>
            </p:spPr>
          </p:pic>
        </mc:Fallback>
      </mc:AlternateContent>
      <p:sp>
        <p:nvSpPr>
          <p:cNvPr id="625" name="TextBox 624">
            <a:extLst>
              <a:ext uri="{FF2B5EF4-FFF2-40B4-BE49-F238E27FC236}">
                <a16:creationId xmlns:a16="http://schemas.microsoft.com/office/drawing/2014/main" id="{C2220C54-453A-4EA1-92BB-F44C7BE69EF0}"/>
              </a:ext>
            </a:extLst>
          </p:cNvPr>
          <p:cNvSpPr txBox="1"/>
          <p:nvPr/>
        </p:nvSpPr>
        <p:spPr>
          <a:xfrm>
            <a:off x="11388401" y="2691737"/>
            <a:ext cx="842483" cy="200055"/>
          </a:xfrm>
          <a:prstGeom prst="rect">
            <a:avLst/>
          </a:prstGeom>
          <a:noFill/>
        </p:spPr>
        <p:txBody>
          <a:bodyPr wrap="square" rtlCol="0">
            <a:spAutoFit/>
          </a:bodyPr>
          <a:lstStyle/>
          <a:p>
            <a:r>
              <a:rPr lang="en-IN" sz="700" b="1" dirty="0">
                <a:solidFill>
                  <a:srgbClr val="4472C4"/>
                </a:solidFill>
                <a:latin typeface="Times New Roman" panose="02020603050405020304" pitchFamily="18" charset="0"/>
                <a:cs typeface="Times New Roman" panose="02020603050405020304" pitchFamily="18" charset="0"/>
              </a:rPr>
              <a:t>Under research</a:t>
            </a:r>
          </a:p>
        </p:txBody>
      </p:sp>
      <p:sp>
        <p:nvSpPr>
          <p:cNvPr id="626" name="TextBox 625">
            <a:extLst>
              <a:ext uri="{FF2B5EF4-FFF2-40B4-BE49-F238E27FC236}">
                <a16:creationId xmlns:a16="http://schemas.microsoft.com/office/drawing/2014/main" id="{FCE94085-BF45-4D38-94D2-30527A411CB8}"/>
              </a:ext>
            </a:extLst>
          </p:cNvPr>
          <p:cNvSpPr txBox="1"/>
          <p:nvPr/>
        </p:nvSpPr>
        <p:spPr>
          <a:xfrm>
            <a:off x="10775939" y="2692418"/>
            <a:ext cx="662380" cy="200055"/>
          </a:xfrm>
          <a:prstGeom prst="rect">
            <a:avLst/>
          </a:prstGeom>
          <a:noFill/>
        </p:spPr>
        <p:txBody>
          <a:bodyPr wrap="square" rtlCol="0">
            <a:spAutoFit/>
          </a:bodyPr>
          <a:lstStyle/>
          <a:p>
            <a:r>
              <a:rPr lang="en-IN" sz="700" b="1" dirty="0">
                <a:solidFill>
                  <a:srgbClr val="ED7D31"/>
                </a:solidFill>
                <a:latin typeface="Times New Roman" panose="02020603050405020304" pitchFamily="18" charset="0"/>
                <a:cs typeface="Times New Roman" panose="02020603050405020304" pitchFamily="18" charset="0"/>
              </a:rPr>
              <a:t>Successful</a:t>
            </a:r>
          </a:p>
        </p:txBody>
      </p:sp>
      <p:cxnSp>
        <p:nvCxnSpPr>
          <p:cNvPr id="627" name="Straight Arrow Connector 626">
            <a:extLst>
              <a:ext uri="{FF2B5EF4-FFF2-40B4-BE49-F238E27FC236}">
                <a16:creationId xmlns:a16="http://schemas.microsoft.com/office/drawing/2014/main" id="{ED6C551C-095F-4C62-9FF8-1A5054E816AD}"/>
              </a:ext>
            </a:extLst>
          </p:cNvPr>
          <p:cNvCxnSpPr>
            <a:cxnSpLocks/>
          </p:cNvCxnSpPr>
          <p:nvPr/>
        </p:nvCxnSpPr>
        <p:spPr>
          <a:xfrm>
            <a:off x="10200099" y="2250680"/>
            <a:ext cx="181430" cy="230718"/>
          </a:xfrm>
          <a:prstGeom prst="straightConnector1">
            <a:avLst/>
          </a:prstGeom>
          <a:noFill/>
          <a:ln w="12700" cap="flat" cmpd="sng" algn="ctr">
            <a:solidFill>
              <a:srgbClr val="92D050"/>
            </a:solidFill>
            <a:prstDash val="solid"/>
            <a:miter lim="800000"/>
            <a:tailEnd type="triangle"/>
          </a:ln>
          <a:effectLst/>
        </p:spPr>
      </p:cxnSp>
      <p:sp>
        <p:nvSpPr>
          <p:cNvPr id="628" name="TextBox 627">
            <a:extLst>
              <a:ext uri="{FF2B5EF4-FFF2-40B4-BE49-F238E27FC236}">
                <a16:creationId xmlns:a16="http://schemas.microsoft.com/office/drawing/2014/main" id="{00E25543-E48F-496E-B1A3-2184D5D69286}"/>
              </a:ext>
            </a:extLst>
          </p:cNvPr>
          <p:cNvSpPr txBox="1"/>
          <p:nvPr/>
        </p:nvSpPr>
        <p:spPr>
          <a:xfrm>
            <a:off x="10784232" y="4865927"/>
            <a:ext cx="1395045" cy="584775"/>
          </a:xfrm>
          <a:prstGeom prst="rect">
            <a:avLst/>
          </a:prstGeom>
          <a:noFill/>
        </p:spPr>
        <p:txBody>
          <a:bodyPr wrap="square">
            <a:spAutoFit/>
          </a:bodyPr>
          <a:lstStyle/>
          <a:p>
            <a:r>
              <a:rPr lang="en-IN" sz="1600" dirty="0">
                <a:solidFill>
                  <a:srgbClr val="333333"/>
                </a:solidFill>
                <a:latin typeface="Times New Roman" panose="02020603050405020304" pitchFamily="18" charset="0"/>
                <a:cs typeface="Times New Roman" panose="02020603050405020304" pitchFamily="18" charset="0"/>
              </a:rPr>
              <a:t>Benefits from </a:t>
            </a:r>
          </a:p>
          <a:p>
            <a:r>
              <a:rPr lang="en-IN" sz="1600" dirty="0">
                <a:solidFill>
                  <a:srgbClr val="333333"/>
                </a:solidFill>
                <a:latin typeface="Times New Roman" panose="02020603050405020304" pitchFamily="18" charset="0"/>
                <a:cs typeface="Times New Roman" panose="02020603050405020304" pitchFamily="18" charset="0"/>
              </a:rPr>
              <a:t>participation</a:t>
            </a:r>
          </a:p>
        </p:txBody>
      </p:sp>
      <p:cxnSp>
        <p:nvCxnSpPr>
          <p:cNvPr id="629" name="Straight Connector 628">
            <a:extLst>
              <a:ext uri="{FF2B5EF4-FFF2-40B4-BE49-F238E27FC236}">
                <a16:creationId xmlns:a16="http://schemas.microsoft.com/office/drawing/2014/main" id="{36A025EB-8FA3-4A70-A15C-A1846F809FBD}"/>
              </a:ext>
            </a:extLst>
          </p:cNvPr>
          <p:cNvCxnSpPr>
            <a:cxnSpLocks/>
          </p:cNvCxnSpPr>
          <p:nvPr/>
        </p:nvCxnSpPr>
        <p:spPr>
          <a:xfrm>
            <a:off x="10883017" y="5453508"/>
            <a:ext cx="1235213" cy="0"/>
          </a:xfrm>
          <a:prstGeom prst="line">
            <a:avLst/>
          </a:prstGeom>
          <a:noFill/>
          <a:ln w="6350" cap="flat" cmpd="sng" algn="ctr">
            <a:solidFill>
              <a:srgbClr val="FF0000"/>
            </a:solidFill>
            <a:prstDash val="solid"/>
            <a:miter lim="800000"/>
          </a:ln>
          <a:effectLst/>
        </p:spPr>
      </p:cxnSp>
      <p:sp>
        <p:nvSpPr>
          <p:cNvPr id="630" name="Rectangle 629">
            <a:extLst>
              <a:ext uri="{FF2B5EF4-FFF2-40B4-BE49-F238E27FC236}">
                <a16:creationId xmlns:a16="http://schemas.microsoft.com/office/drawing/2014/main" id="{55A65089-7E91-48F9-A9A0-BF5BB687C437}"/>
              </a:ext>
            </a:extLst>
          </p:cNvPr>
          <p:cNvSpPr/>
          <p:nvPr/>
        </p:nvSpPr>
        <p:spPr>
          <a:xfrm>
            <a:off x="7532371" y="3429000"/>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1" name="Straight Connector 630">
            <a:extLst>
              <a:ext uri="{FF2B5EF4-FFF2-40B4-BE49-F238E27FC236}">
                <a16:creationId xmlns:a16="http://schemas.microsoft.com/office/drawing/2014/main" id="{0432C177-1634-449C-8B5E-958F6A7D02FC}"/>
              </a:ext>
            </a:extLst>
          </p:cNvPr>
          <p:cNvCxnSpPr>
            <a:stCxn id="630" idx="2"/>
          </p:cNvCxnSpPr>
          <p:nvPr/>
        </p:nvCxnSpPr>
        <p:spPr>
          <a:xfrm flipH="1">
            <a:off x="7804311" y="3897737"/>
            <a:ext cx="404594" cy="537186"/>
          </a:xfrm>
          <a:prstGeom prst="line">
            <a:avLst/>
          </a:prstGeom>
          <a:noFill/>
          <a:ln w="3175" cap="flat" cmpd="sng" algn="ctr">
            <a:solidFill>
              <a:srgbClr val="4472C4"/>
            </a:solidFill>
            <a:prstDash val="solid"/>
            <a:miter lim="800000"/>
          </a:ln>
          <a:effectLst/>
        </p:spPr>
      </p:cxnSp>
      <p:sp>
        <p:nvSpPr>
          <p:cNvPr id="632" name="Rectangle 631">
            <a:extLst>
              <a:ext uri="{FF2B5EF4-FFF2-40B4-BE49-F238E27FC236}">
                <a16:creationId xmlns:a16="http://schemas.microsoft.com/office/drawing/2014/main" id="{4B081BFD-A59C-4456-8693-CFC15611F66B}"/>
              </a:ext>
            </a:extLst>
          </p:cNvPr>
          <p:cNvSpPr/>
          <p:nvPr/>
        </p:nvSpPr>
        <p:spPr>
          <a:xfrm>
            <a:off x="10751236" y="3758483"/>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3" name="Straight Connector 632">
            <a:extLst>
              <a:ext uri="{FF2B5EF4-FFF2-40B4-BE49-F238E27FC236}">
                <a16:creationId xmlns:a16="http://schemas.microsoft.com/office/drawing/2014/main" id="{A95E7515-0CE3-45EB-88B8-02044EC9E842}"/>
              </a:ext>
            </a:extLst>
          </p:cNvPr>
          <p:cNvCxnSpPr>
            <a:cxnSpLocks/>
            <a:stCxn id="632" idx="2"/>
          </p:cNvCxnSpPr>
          <p:nvPr/>
        </p:nvCxnSpPr>
        <p:spPr>
          <a:xfrm flipH="1">
            <a:off x="10920608" y="4227220"/>
            <a:ext cx="507162" cy="318511"/>
          </a:xfrm>
          <a:prstGeom prst="line">
            <a:avLst/>
          </a:prstGeom>
          <a:noFill/>
          <a:ln w="3175" cap="flat" cmpd="sng" algn="ctr">
            <a:solidFill>
              <a:srgbClr val="4472C4"/>
            </a:solidFill>
            <a:prstDash val="solid"/>
            <a:miter lim="800000"/>
          </a:ln>
          <a:effectLst/>
        </p:spPr>
      </p:cxnSp>
      <p:sp>
        <p:nvSpPr>
          <p:cNvPr id="634" name="Rectangle 633">
            <a:extLst>
              <a:ext uri="{FF2B5EF4-FFF2-40B4-BE49-F238E27FC236}">
                <a16:creationId xmlns:a16="http://schemas.microsoft.com/office/drawing/2014/main" id="{FAF314A1-F91C-4B9C-842B-A121BF3522FC}"/>
              </a:ext>
            </a:extLst>
          </p:cNvPr>
          <p:cNvSpPr/>
          <p:nvPr/>
        </p:nvSpPr>
        <p:spPr>
          <a:xfrm>
            <a:off x="10753369" y="2438769"/>
            <a:ext cx="1353068" cy="468737"/>
          </a:xfrm>
          <a:prstGeom prst="rect">
            <a:avLst/>
          </a:prstGeom>
          <a:noFill/>
          <a:ln w="3175"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35" name="Straight Connector 634">
            <a:extLst>
              <a:ext uri="{FF2B5EF4-FFF2-40B4-BE49-F238E27FC236}">
                <a16:creationId xmlns:a16="http://schemas.microsoft.com/office/drawing/2014/main" id="{DE53DBDF-DD2A-48E0-9576-FC7C9BB9AF4C}"/>
              </a:ext>
            </a:extLst>
          </p:cNvPr>
          <p:cNvCxnSpPr>
            <a:cxnSpLocks/>
            <a:stCxn id="634" idx="2"/>
          </p:cNvCxnSpPr>
          <p:nvPr/>
        </p:nvCxnSpPr>
        <p:spPr>
          <a:xfrm flipH="1">
            <a:off x="11020723" y="2907506"/>
            <a:ext cx="409180" cy="373926"/>
          </a:xfrm>
          <a:prstGeom prst="line">
            <a:avLst/>
          </a:prstGeom>
          <a:noFill/>
          <a:ln w="3175" cap="flat" cmpd="sng" algn="ctr">
            <a:solidFill>
              <a:srgbClr val="4472C4"/>
            </a:solidFill>
            <a:prstDash val="solid"/>
            <a:miter lim="800000"/>
          </a:ln>
          <a:effectLst/>
        </p:spPr>
      </p:cxnSp>
      <p:pic>
        <p:nvPicPr>
          <p:cNvPr id="636" name="Picture 635">
            <a:extLst>
              <a:ext uri="{FF2B5EF4-FFF2-40B4-BE49-F238E27FC236}">
                <a16:creationId xmlns:a16="http://schemas.microsoft.com/office/drawing/2014/main" id="{CE89ADE3-A440-482E-A6B6-22AAC63C0520}"/>
              </a:ext>
            </a:extLst>
          </p:cNvPr>
          <p:cNvPicPr>
            <a:picLocks noChangeAspect="1"/>
          </p:cNvPicPr>
          <p:nvPr/>
        </p:nvPicPr>
        <p:blipFill>
          <a:blip r:embed="rId64" cstate="print">
            <a:extLst>
              <a:ext uri="{28A0092B-C50C-407E-A947-70E740481C1C}">
                <a14:useLocalDpi xmlns:a14="http://schemas.microsoft.com/office/drawing/2010/main" val="0"/>
              </a:ext>
              <a:ext uri="{837473B0-CC2E-450A-ABE3-18F120FF3D39}">
                <a1611:picAttrSrcUrl xmlns:a1611="http://schemas.microsoft.com/office/drawing/2016/11/main" r:id="rId65"/>
              </a:ext>
            </a:extLst>
          </a:blip>
          <a:stretch>
            <a:fillRect/>
          </a:stretch>
        </p:blipFill>
        <p:spPr>
          <a:xfrm rot="20478384">
            <a:off x="10850652" y="6192614"/>
            <a:ext cx="840663" cy="593718"/>
          </a:xfrm>
          <a:prstGeom prst="rect">
            <a:avLst/>
          </a:prstGeom>
        </p:spPr>
      </p:pic>
      <mc:AlternateContent xmlns:mc="http://schemas.openxmlformats.org/markup-compatibility/2006">
        <mc:Choice xmlns:am3d="http://schemas.microsoft.com/office/drawing/2017/model3d" Requires="am3d">
          <p:graphicFrame>
            <p:nvGraphicFramePr>
              <p:cNvPr id="637" name="3D Model 636" descr="Toy Plane 1235">
                <a:extLst>
                  <a:ext uri="{FF2B5EF4-FFF2-40B4-BE49-F238E27FC236}">
                    <a16:creationId xmlns:a16="http://schemas.microsoft.com/office/drawing/2014/main" id="{F6FF4B30-653F-4CE9-8214-ED2E4213D52E}"/>
                  </a:ext>
                </a:extLst>
              </p:cNvPr>
              <p:cNvGraphicFramePr>
                <a:graphicFrameLocks noChangeAspect="1"/>
              </p:cNvGraphicFramePr>
              <p:nvPr/>
            </p:nvGraphicFramePr>
            <p:xfrm>
              <a:off x="11349974" y="5454224"/>
              <a:ext cx="841716" cy="652567"/>
            </p:xfrm>
            <a:graphic>
              <a:graphicData uri="http://schemas.microsoft.com/office/drawing/2017/model3d">
                <am3d:model3d r:embed="rId66">
                  <am3d:spPr>
                    <a:xfrm>
                      <a:off x="0" y="0"/>
                      <a:ext cx="841716" cy="652567"/>
                    </a:xfrm>
                    <a:prstGeom prst="rect">
                      <a:avLst/>
                    </a:prstGeom>
                  </am3d:spPr>
                  <am3d:camera>
                    <am3d:pos x="0" y="0" z="72044726"/>
                    <am3d:up dx="0" dy="36000000" dz="0"/>
                    <am3d:lookAt x="0" y="0" z="0"/>
                    <am3d:perspective fov="2700000"/>
                  </am3d:camera>
                  <am3d:trans>
                    <am3d:meterPerModelUnit n="3214693" d="1000000"/>
                    <am3d:preTrans dx="0" dy="-4494949" dz="0"/>
                    <am3d:scale>
                      <am3d:sx n="1000000" d="1000000"/>
                      <am3d:sy n="1000000" d="1000000"/>
                      <am3d:sz n="1000000" d="1000000"/>
                    </am3d:scale>
                    <am3d:rot ax="9360093" ay="-2623593" az="-9773714"/>
                    <am3d:postTrans dx="0" dy="0" dz="0"/>
                  </am3d:trans>
                  <am3d:raster rName="Office3DRenderer" rVer="16.0.8326">
                    <am3d:blip r:embed="rId67"/>
                  </am3d:raster>
                  <am3d:objViewport viewportSz="11184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37" name="3D Model 636" descr="Toy Plane 1235">
                <a:extLst>
                  <a:ext uri="{FF2B5EF4-FFF2-40B4-BE49-F238E27FC236}">
                    <a16:creationId xmlns:a16="http://schemas.microsoft.com/office/drawing/2014/main" id="{F6FF4B30-653F-4CE9-8214-ED2E4213D52E}"/>
                  </a:ext>
                </a:extLst>
              </p:cNvPr>
              <p:cNvPicPr>
                <a:picLocks noGrp="1" noRot="1" noChangeAspect="1" noMove="1" noResize="1" noEditPoints="1" noAdjustHandles="1" noChangeArrowheads="1" noChangeShapeType="1" noCrop="1"/>
              </p:cNvPicPr>
              <p:nvPr/>
            </p:nvPicPr>
            <p:blipFill>
              <a:blip r:embed="rId67"/>
              <a:stretch>
                <a:fillRect/>
              </a:stretch>
            </p:blipFill>
            <p:spPr>
              <a:xfrm>
                <a:off x="11349974" y="5454224"/>
                <a:ext cx="841716" cy="652567"/>
              </a:xfrm>
              <a:prstGeom prst="rect">
                <a:avLst/>
              </a:prstGeom>
            </p:spPr>
          </p:pic>
        </mc:Fallback>
      </mc:AlternateContent>
      <p:cxnSp>
        <p:nvCxnSpPr>
          <p:cNvPr id="638" name="Straight Connector 637">
            <a:extLst>
              <a:ext uri="{FF2B5EF4-FFF2-40B4-BE49-F238E27FC236}">
                <a16:creationId xmlns:a16="http://schemas.microsoft.com/office/drawing/2014/main" id="{71ADA1AE-169F-4D64-A71B-3C0EFD154AF7}"/>
              </a:ext>
            </a:extLst>
          </p:cNvPr>
          <p:cNvCxnSpPr>
            <a:cxnSpLocks/>
          </p:cNvCxnSpPr>
          <p:nvPr/>
        </p:nvCxnSpPr>
        <p:spPr>
          <a:xfrm flipV="1">
            <a:off x="10866082" y="5997511"/>
            <a:ext cx="609600" cy="396240"/>
          </a:xfrm>
          <a:prstGeom prst="line">
            <a:avLst/>
          </a:prstGeom>
          <a:noFill/>
          <a:ln w="6350" cap="flat" cmpd="sng" algn="ctr">
            <a:solidFill>
              <a:srgbClr val="4472C4"/>
            </a:solidFill>
            <a:prstDash val="solid"/>
            <a:miter lim="800000"/>
          </a:ln>
          <a:effectLst/>
        </p:spPr>
      </p:cxnSp>
      <p:cxnSp>
        <p:nvCxnSpPr>
          <p:cNvPr id="639" name="Straight Connector 638">
            <a:extLst>
              <a:ext uri="{FF2B5EF4-FFF2-40B4-BE49-F238E27FC236}">
                <a16:creationId xmlns:a16="http://schemas.microsoft.com/office/drawing/2014/main" id="{0F5FE597-0A44-457A-ADE9-512662DE0B6C}"/>
              </a:ext>
            </a:extLst>
          </p:cNvPr>
          <p:cNvCxnSpPr>
            <a:cxnSpLocks/>
          </p:cNvCxnSpPr>
          <p:nvPr/>
        </p:nvCxnSpPr>
        <p:spPr>
          <a:xfrm flipH="1" flipV="1">
            <a:off x="11475682" y="6010083"/>
            <a:ext cx="83820" cy="173154"/>
          </a:xfrm>
          <a:prstGeom prst="line">
            <a:avLst/>
          </a:prstGeom>
          <a:noFill/>
          <a:ln w="6350" cap="flat" cmpd="sng" algn="ctr">
            <a:solidFill>
              <a:srgbClr val="4472C4"/>
            </a:solidFill>
            <a:prstDash val="solid"/>
            <a:miter lim="800000"/>
          </a:ln>
          <a:effectLst/>
        </p:spPr>
      </p:cxnSp>
      <p:cxnSp>
        <p:nvCxnSpPr>
          <p:cNvPr id="640" name="Straight Connector 639">
            <a:extLst>
              <a:ext uri="{FF2B5EF4-FFF2-40B4-BE49-F238E27FC236}">
                <a16:creationId xmlns:a16="http://schemas.microsoft.com/office/drawing/2014/main" id="{AD0E951A-979B-4C78-938C-7A3B9E1D61F5}"/>
              </a:ext>
            </a:extLst>
          </p:cNvPr>
          <p:cNvCxnSpPr>
            <a:cxnSpLocks/>
          </p:cNvCxnSpPr>
          <p:nvPr/>
        </p:nvCxnSpPr>
        <p:spPr>
          <a:xfrm flipH="1" flipV="1">
            <a:off x="11475683" y="6010083"/>
            <a:ext cx="205739" cy="581660"/>
          </a:xfrm>
          <a:prstGeom prst="line">
            <a:avLst/>
          </a:prstGeom>
          <a:noFill/>
          <a:ln w="6350" cap="flat" cmpd="sng" algn="ctr">
            <a:solidFill>
              <a:srgbClr val="4472C4"/>
            </a:solidFill>
            <a:prstDash val="solid"/>
            <a:miter lim="800000"/>
          </a:ln>
          <a:effectLst/>
        </p:spPr>
      </p:cxnSp>
      <p:cxnSp>
        <p:nvCxnSpPr>
          <p:cNvPr id="641" name="Straight Connector 640">
            <a:extLst>
              <a:ext uri="{FF2B5EF4-FFF2-40B4-BE49-F238E27FC236}">
                <a16:creationId xmlns:a16="http://schemas.microsoft.com/office/drawing/2014/main" id="{871D0297-1870-4C57-BB87-9969470276C7}"/>
              </a:ext>
            </a:extLst>
          </p:cNvPr>
          <p:cNvCxnSpPr>
            <a:cxnSpLocks/>
          </p:cNvCxnSpPr>
          <p:nvPr/>
        </p:nvCxnSpPr>
        <p:spPr>
          <a:xfrm flipH="1">
            <a:off x="11312724" y="6010083"/>
            <a:ext cx="162957" cy="261748"/>
          </a:xfrm>
          <a:prstGeom prst="line">
            <a:avLst/>
          </a:prstGeom>
          <a:noFill/>
          <a:ln w="6350" cap="flat" cmpd="sng" algn="ctr">
            <a:solidFill>
              <a:srgbClr val="4472C4"/>
            </a:solidFill>
            <a:prstDash val="solid"/>
            <a:miter lim="800000"/>
          </a:ln>
          <a:effectLst/>
        </p:spPr>
      </p:cxnSp>
      <mc:AlternateContent xmlns:mc="http://schemas.openxmlformats.org/markup-compatibility/2006">
        <mc:Choice xmlns:am3d="http://schemas.microsoft.com/office/drawing/2017/model3d" Requires="am3d">
          <p:graphicFrame>
            <p:nvGraphicFramePr>
              <p:cNvPr id="642" name="3D Model 641" descr="Red curved thick arrow">
                <a:extLst>
                  <a:ext uri="{FF2B5EF4-FFF2-40B4-BE49-F238E27FC236}">
                    <a16:creationId xmlns:a16="http://schemas.microsoft.com/office/drawing/2014/main" id="{FD4DD9A9-A673-46EC-8DE4-5038D5ED2D63}"/>
                  </a:ext>
                </a:extLst>
              </p:cNvPr>
              <p:cNvGraphicFramePr>
                <a:graphicFrameLocks noChangeAspect="1"/>
              </p:cNvGraphicFramePr>
              <p:nvPr/>
            </p:nvGraphicFramePr>
            <p:xfrm rot="4827437">
              <a:off x="8996215" y="3091293"/>
              <a:ext cx="428143" cy="409113"/>
            </p:xfrm>
            <a:graphic>
              <a:graphicData uri="http://schemas.microsoft.com/office/drawing/2017/model3d">
                <am3d:model3d r:embed="rId54">
                  <am3d:spPr>
                    <a:xfrm rot="4827437">
                      <a:off x="0" y="0"/>
                      <a:ext cx="428143" cy="409113"/>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577400" ay="1018237" az="7793308"/>
                    <am3d:postTrans dx="0" dy="0" dz="0"/>
                  </am3d:trans>
                  <am3d:raster rName="Office3DRenderer" rVer="16.0.8326">
                    <am3d:blip r:embed="rId68"/>
                  </am3d:raster>
                  <am3d:objViewport viewportSz="5232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42" name="3D Model 641" descr="Red curved thick arrow">
                <a:extLst>
                  <a:ext uri="{FF2B5EF4-FFF2-40B4-BE49-F238E27FC236}">
                    <a16:creationId xmlns:a16="http://schemas.microsoft.com/office/drawing/2014/main" id="{FD4DD9A9-A673-46EC-8DE4-5038D5ED2D63}"/>
                  </a:ext>
                </a:extLst>
              </p:cNvPr>
              <p:cNvPicPr>
                <a:picLocks noGrp="1" noRot="1" noChangeAspect="1" noMove="1" noResize="1" noEditPoints="1" noAdjustHandles="1" noChangeArrowheads="1" noChangeShapeType="1" noCrop="1"/>
              </p:cNvPicPr>
              <p:nvPr/>
            </p:nvPicPr>
            <p:blipFill>
              <a:blip r:embed="rId68"/>
              <a:stretch>
                <a:fillRect/>
              </a:stretch>
            </p:blipFill>
            <p:spPr>
              <a:xfrm rot="4827437">
                <a:off x="8996215" y="3091293"/>
                <a:ext cx="428143" cy="409113"/>
              </a:xfrm>
              <a:prstGeom prst="rect">
                <a:avLst/>
              </a:prstGeom>
            </p:spPr>
          </p:pic>
        </mc:Fallback>
      </mc:AlternateContent>
    </p:spTree>
    <p:extLst>
      <p:ext uri="{BB962C8B-B14F-4D97-AF65-F5344CB8AC3E}">
        <p14:creationId xmlns:p14="http://schemas.microsoft.com/office/powerpoint/2010/main" val="395391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of Mistake Detection</a:t>
            </a:r>
          </a:p>
        </p:txBody>
      </p:sp>
    </p:spTree>
    <p:extLst>
      <p:ext uri="{BB962C8B-B14F-4D97-AF65-F5344CB8AC3E}">
        <p14:creationId xmlns:p14="http://schemas.microsoft.com/office/powerpoint/2010/main" val="427456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1" y="715618"/>
            <a:ext cx="8978346" cy="3379304"/>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251822" y="904462"/>
            <a:ext cx="6727066" cy="773033"/>
          </a:xfrm>
        </p:spPr>
        <p:txBody>
          <a:bodyPr/>
          <a:lstStyle/>
          <a:p>
            <a:r>
              <a:rPr lang="en-US" dirty="0"/>
              <a:t>How is the system tested?</a:t>
            </a:r>
          </a:p>
        </p:txBody>
      </p:sp>
      <p:sp>
        <p:nvSpPr>
          <p:cNvPr id="3" name="Content Placeholder 2"/>
          <p:cNvSpPr>
            <a:spLocks noGrp="1"/>
          </p:cNvSpPr>
          <p:nvPr>
            <p:ph sz="half" idx="1"/>
          </p:nvPr>
        </p:nvSpPr>
        <p:spPr>
          <a:xfrm>
            <a:off x="2208213" y="1995547"/>
            <a:ext cx="7999275" cy="1781323"/>
          </a:xfrm>
        </p:spPr>
        <p:txBody>
          <a:bodyPr/>
          <a:lstStyle/>
          <a:p>
            <a:pPr algn="just"/>
            <a:r>
              <a:rPr lang="en-US" dirty="0"/>
              <a:t>To test the system multiple JUnit tests are created.</a:t>
            </a:r>
          </a:p>
          <a:p>
            <a:pPr algn="just"/>
            <a:r>
              <a:rPr lang="en-US" dirty="0"/>
              <a:t>Tests check the correctness of mapping, the number of mistakes, correctness of types of mistakes and the properties of every mistake.</a:t>
            </a:r>
          </a:p>
        </p:txBody>
      </p:sp>
    </p:spTree>
    <p:extLst>
      <p:ext uri="{BB962C8B-B14F-4D97-AF65-F5344CB8AC3E}">
        <p14:creationId xmlns:p14="http://schemas.microsoft.com/office/powerpoint/2010/main" val="304419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02D63F-FE28-4E12-8765-A19D89DD9BCF}"/>
              </a:ext>
            </a:extLst>
          </p:cNvPr>
          <p:cNvSpPr/>
          <p:nvPr/>
        </p:nvSpPr>
        <p:spPr>
          <a:xfrm>
            <a:off x="1795670" y="715618"/>
            <a:ext cx="9018509" cy="3062988"/>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251822" y="904462"/>
            <a:ext cx="6727066" cy="773033"/>
          </a:xfrm>
        </p:spPr>
        <p:txBody>
          <a:bodyPr/>
          <a:lstStyle/>
          <a:p>
            <a:r>
              <a:rPr lang="en-US" dirty="0"/>
              <a:t>Understanding the test</a:t>
            </a:r>
          </a:p>
        </p:txBody>
      </p:sp>
      <p:sp>
        <p:nvSpPr>
          <p:cNvPr id="3" name="Content Placeholder 2"/>
          <p:cNvSpPr>
            <a:spLocks noGrp="1"/>
          </p:cNvSpPr>
          <p:nvPr>
            <p:ph sz="half" idx="1"/>
          </p:nvPr>
        </p:nvSpPr>
        <p:spPr>
          <a:xfrm>
            <a:off x="2208213" y="1866339"/>
            <a:ext cx="7999275" cy="1660632"/>
          </a:xfrm>
        </p:spPr>
        <p:txBody>
          <a:bodyPr>
            <a:normAutofit/>
          </a:bodyPr>
          <a:lstStyle/>
          <a:p>
            <a:pPr algn="just"/>
            <a:r>
              <a:rPr lang="en-US" dirty="0"/>
              <a:t>In the next few slides will learn about the structure of tests</a:t>
            </a:r>
          </a:p>
          <a:p>
            <a:pPr algn="just"/>
            <a:r>
              <a:rPr lang="en-US" dirty="0"/>
              <a:t>Purpose of this section is to make you familiarize with the test</a:t>
            </a:r>
          </a:p>
          <a:p>
            <a:pPr algn="just"/>
            <a:r>
              <a:rPr lang="en-US" dirty="0"/>
              <a:t>Every test will have a body, some initializations, function call and assertions</a:t>
            </a:r>
          </a:p>
        </p:txBody>
      </p:sp>
      <p:sp>
        <p:nvSpPr>
          <p:cNvPr id="5" name="Rectangle 4">
            <a:extLst>
              <a:ext uri="{FF2B5EF4-FFF2-40B4-BE49-F238E27FC236}">
                <a16:creationId xmlns:a16="http://schemas.microsoft.com/office/drawing/2014/main" id="{27064B83-8BA7-4280-9C80-1D0110722E17}"/>
              </a:ext>
            </a:extLst>
          </p:cNvPr>
          <p:cNvSpPr/>
          <p:nvPr/>
        </p:nvSpPr>
        <p:spPr>
          <a:xfrm>
            <a:off x="2453765" y="3967450"/>
            <a:ext cx="7702317" cy="2037928"/>
          </a:xfrm>
          <a:prstGeom prst="rect">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Friendly Caution!!</a:t>
            </a:r>
          </a:p>
          <a:p>
            <a:pPr algn="ctr"/>
            <a:endParaRPr lang="en-IN" dirty="0">
              <a:solidFill>
                <a:schemeClr val="tx1"/>
              </a:solidFill>
            </a:endParaRPr>
          </a:p>
          <a:p>
            <a:pPr algn="ctr"/>
            <a:r>
              <a:rPr lang="en-IN" dirty="0">
                <a:solidFill>
                  <a:schemeClr val="tx1"/>
                </a:solidFill>
              </a:rPr>
              <a:t>The slides in this section contains code. In case you feel overwhelmed you can move to next section “Writing a sample test”. You can revisit this section anytime again.</a:t>
            </a:r>
          </a:p>
        </p:txBody>
      </p:sp>
    </p:spTree>
    <p:extLst>
      <p:ext uri="{BB962C8B-B14F-4D97-AF65-F5344CB8AC3E}">
        <p14:creationId xmlns:p14="http://schemas.microsoft.com/office/powerpoint/2010/main" val="254592007"/>
      </p:ext>
    </p:extLst>
  </p:cSld>
  <p:clrMapOvr>
    <a:masterClrMapping/>
  </p:clrMapOvr>
</p:sld>
</file>

<file path=ppt/theme/theme1.xml><?xml version="1.0" encoding="utf-8"?>
<a:theme xmlns:a="http://schemas.openxmlformats.org/drawingml/2006/main" name="Children Playing 16x9">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61883.potx" id="{18737D51-7733-4200-B5C9-BF22CA2CE631}" vid="{40CEFE45-12FF-4454-86EB-59F04C858872}"/>
    </a:ext>
  </a:extLst>
</a:theme>
</file>

<file path=ppt/theme/theme2.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6E9E9B50DC7A4396745F8342A13981" ma:contentTypeVersion="12" ma:contentTypeDescription="Create a new document." ma:contentTypeScope="" ma:versionID="ac7137613ca7ce78cd54c148ac50b00f">
  <xsd:schema xmlns:xsd="http://www.w3.org/2001/XMLSchema" xmlns:xs="http://www.w3.org/2001/XMLSchema" xmlns:p="http://schemas.microsoft.com/office/2006/metadata/properties" xmlns:ns3="ec096d64-3e81-4953-88ad-e181b726bfee" xmlns:ns4="cd9bc6d0-ffc7-44c8-a084-6058edf9f7f0" targetNamespace="http://schemas.microsoft.com/office/2006/metadata/properties" ma:root="true" ma:fieldsID="9a9a59d61bf7bba63def6111c08467b0" ns3:_="" ns4:_="">
    <xsd:import namespace="ec096d64-3e81-4953-88ad-e181b726bfee"/>
    <xsd:import namespace="cd9bc6d0-ffc7-44c8-a084-6058edf9f7f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096d64-3e81-4953-88ad-e181b726b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9bc6d0-ffc7-44c8-a084-6058edf9f7f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7F98D7-027B-4878-9EFC-5FF6D1AA9DFF}">
  <ds:schemaRefs>
    <ds:schemaRef ds:uri="http://schemas.microsoft.com/sharepoint/v3/contenttype/forms"/>
  </ds:schemaRefs>
</ds:datastoreItem>
</file>

<file path=customXml/itemProps2.xml><?xml version="1.0" encoding="utf-8"?>
<ds:datastoreItem xmlns:ds="http://schemas.openxmlformats.org/officeDocument/2006/customXml" ds:itemID="{0D18730A-D232-44AB-A3A9-A37ED72B2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096d64-3e81-4953-88ad-e181b726bfee"/>
    <ds:schemaRef ds:uri="cd9bc6d0-ffc7-44c8-a084-6058edf9f7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C59B13-B6C7-4373-A628-0860062408B6}">
  <ds:schemaRef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ec096d64-3e81-4953-88ad-e181b726bfee"/>
    <ds:schemaRef ds:uri="http://purl.org/dc/terms/"/>
    <ds:schemaRef ds:uri="cd9bc6d0-ffc7-44c8-a084-6058edf9f7f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326</TotalTime>
  <Words>1637</Words>
  <Application>Microsoft Office PowerPoint</Application>
  <PresentationFormat>Widescreen</PresentationFormat>
  <Paragraphs>200</Paragraphs>
  <Slides>35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Euphemia</vt:lpstr>
      <vt:lpstr>Times New Roman</vt:lpstr>
      <vt:lpstr>Wingdings</vt:lpstr>
      <vt:lpstr>Children Playing 16x9</vt:lpstr>
      <vt:lpstr>Guide to understanding</vt:lpstr>
      <vt:lpstr>Topics Covered</vt:lpstr>
      <vt:lpstr>What is Mistake Detection System?</vt:lpstr>
      <vt:lpstr>How does it work?</vt:lpstr>
      <vt:lpstr>Which Mistakes it covers?</vt:lpstr>
      <vt:lpstr>PowerPoint Presentation</vt:lpstr>
      <vt:lpstr>Testing of Mistake Detection</vt:lpstr>
      <vt:lpstr>How is the system tested?</vt:lpstr>
      <vt:lpstr>Understanding the test</vt:lpstr>
      <vt:lpstr>Empty test structure</vt:lpstr>
      <vt:lpstr>Sample test structure (1/3)</vt:lpstr>
      <vt:lpstr>Sample test structure (2/3)</vt:lpstr>
      <vt:lpstr>Sample test structure (3/3)</vt:lpstr>
      <vt:lpstr>Explanation of Hash maps and lists used in previous slides</vt:lpstr>
      <vt:lpstr>Writing the test</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1: Create a cdm using TouchCORE.</vt:lpstr>
      <vt:lpstr>Step 2: Copying File to project</vt:lpstr>
      <vt:lpstr>Step 3: Writing Test</vt:lpstr>
      <vt:lpstr>Step 3: Writing a test</vt:lpstr>
      <vt:lpstr>Step 3: Writing a test</vt:lpstr>
      <vt:lpstr>Step 3: Writing a test</vt:lpstr>
      <vt:lpstr>Step 3: Writing a test</vt:lpstr>
      <vt:lpstr>Thank you and have fun using Mistake Detection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understanding</dc:title>
  <dc:creator>Prabhsimran Singh Prabhsimran Singh</dc:creator>
  <cp:lastModifiedBy>Prabhsimran Singh Prabhsimran Singh</cp:lastModifiedBy>
  <cp:revision>11</cp:revision>
  <dcterms:created xsi:type="dcterms:W3CDTF">2021-05-29T12:52:40Z</dcterms:created>
  <dcterms:modified xsi:type="dcterms:W3CDTF">2021-06-01T07:16:39Z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0x010100A06E9E9B50DC7A4396745F8342A13981</vt:lpwstr>
  </property>
</Properties>
</file>